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2"/>
  </p:sldMasterIdLst>
  <p:notesMasterIdLst>
    <p:notesMasterId r:id="rId34"/>
  </p:notesMasterIdLst>
  <p:sldIdLst>
    <p:sldId id="256" r:id="rId3"/>
    <p:sldId id="645" r:id="rId4"/>
    <p:sldId id="648" r:id="rId5"/>
    <p:sldId id="662" r:id="rId6"/>
    <p:sldId id="647" r:id="rId7"/>
    <p:sldId id="646" r:id="rId8"/>
    <p:sldId id="649" r:id="rId9"/>
    <p:sldId id="651" r:id="rId10"/>
    <p:sldId id="652" r:id="rId11"/>
    <p:sldId id="653" r:id="rId12"/>
    <p:sldId id="654" r:id="rId13"/>
    <p:sldId id="655" r:id="rId14"/>
    <p:sldId id="657" r:id="rId15"/>
    <p:sldId id="658" r:id="rId16"/>
    <p:sldId id="659" r:id="rId17"/>
    <p:sldId id="660" r:id="rId18"/>
    <p:sldId id="661" r:id="rId19"/>
    <p:sldId id="667" r:id="rId20"/>
    <p:sldId id="668" r:id="rId21"/>
    <p:sldId id="669" r:id="rId22"/>
    <p:sldId id="671" r:id="rId23"/>
    <p:sldId id="672" r:id="rId24"/>
    <p:sldId id="674" r:id="rId25"/>
    <p:sldId id="675" r:id="rId26"/>
    <p:sldId id="676" r:id="rId27"/>
    <p:sldId id="677" r:id="rId28"/>
    <p:sldId id="670" r:id="rId29"/>
    <p:sldId id="664" r:id="rId30"/>
    <p:sldId id="665" r:id="rId31"/>
    <p:sldId id="666" r:id="rId32"/>
    <p:sldId id="6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EA8A1C"/>
    <a:srgbClr val="FF9900"/>
    <a:srgbClr val="0033CC"/>
    <a:srgbClr val="E1E2D8"/>
    <a:srgbClr val="FF0000"/>
    <a:srgbClr val="CC00FF"/>
    <a:srgbClr val="009900"/>
    <a:srgbClr val="EFEEEE"/>
    <a:srgbClr val="E226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2607" autoAdjust="0"/>
  </p:normalViewPr>
  <p:slideViewPr>
    <p:cSldViewPr>
      <p:cViewPr>
        <p:scale>
          <a:sx n="70" d="100"/>
          <a:sy n="70" d="100"/>
        </p:scale>
        <p:origin x="-672"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71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0EEBAB59-01DE-47D1-9E65-C746C0F30E3E}" type="datetimeFigureOut">
              <a:rPr lang="zh-CN" altLang="en-US"/>
              <a:pPr/>
              <a:t>2023-12-17</a:t>
            </a:fld>
            <a:endParaRPr 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841CBE1F-C37A-4B4C-82A5-07526173B83A}" type="slidenum">
              <a:rPr/>
              <a:pPr/>
              <a:t>‹#›</a:t>
            </a:fld>
            <a:endParaRPr lang="zh-CN"/>
          </a:p>
        </p:txBody>
      </p:sp>
    </p:spTree>
    <p:extLst>
      <p:ext uri="{BB962C8B-B14F-4D97-AF65-F5344CB8AC3E}">
        <p14:creationId xmlns:p14="http://schemas.microsoft.com/office/powerpoint/2010/main" xmlns="" val="1557874792"/>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Times New Roman" panose="02020603050405020304" pitchFamily="18" charset="0"/>
                <a:cs typeface="Times New Roman" panose="02020603050405020304" pitchFamily="18" charset="0"/>
              </a:rPr>
              <a:t>Follow introduce  Mo-100 isotope abundance testing.</a:t>
            </a:r>
          </a:p>
          <a:p>
            <a:r>
              <a:rPr lang="en-US" altLang="zh-CN" dirty="0" smtClean="0">
                <a:latin typeface="Times New Roman" panose="02020603050405020304" pitchFamily="18" charset="0"/>
                <a:cs typeface="Times New Roman" panose="02020603050405020304" pitchFamily="18" charset="0"/>
              </a:rPr>
              <a:t>We used Mo isotope standard solution to correction.</a:t>
            </a:r>
          </a:p>
          <a:p>
            <a:r>
              <a:rPr lang="en-US" altLang="zh-CN" dirty="0" smtClean="0">
                <a:latin typeface="Times New Roman" panose="02020603050405020304" pitchFamily="18" charset="0"/>
                <a:cs typeface="Times New Roman" panose="02020603050405020304" pitchFamily="18" charset="0"/>
              </a:rPr>
              <a:t>The standard solution  is  GBW04506 Enriched Mo-100</a:t>
            </a:r>
          </a:p>
          <a:p>
            <a:r>
              <a:rPr lang="en-US" altLang="zh-CN" dirty="0" smtClean="0">
                <a:latin typeface="Times New Roman" panose="02020603050405020304" pitchFamily="18" charset="0"/>
                <a:cs typeface="Times New Roman" panose="02020603050405020304" pitchFamily="18" charset="0"/>
              </a:rPr>
              <a:t>Produced by national institute of metrology, china</a:t>
            </a:r>
          </a:p>
          <a:p>
            <a:r>
              <a:rPr lang="en-US" altLang="zh-CN" dirty="0" smtClean="0">
                <a:latin typeface="Times New Roman" panose="02020603050405020304" pitchFamily="18" charset="0"/>
                <a:cs typeface="Times New Roman" panose="02020603050405020304" pitchFamily="18" charset="0"/>
              </a:rPr>
              <a:t>And Mo-100 abundance is  99.36 percent.</a:t>
            </a:r>
          </a:p>
          <a:p>
            <a:r>
              <a:rPr lang="en-US" altLang="zh-CN" dirty="0" smtClean="0">
                <a:latin typeface="Times New Roman" panose="02020603050405020304" pitchFamily="18" charset="0"/>
                <a:cs typeface="Times New Roman" panose="02020603050405020304" pitchFamily="18" charset="0"/>
              </a:rPr>
              <a:t>In experiment, the standard concentration is about 100ppb and IPC sample is about 200ppb. Mentioned  1000 dilution and continue dilute five thousand.</a:t>
            </a:r>
          </a:p>
          <a:p>
            <a:r>
              <a:rPr lang="en-US" altLang="zh-CN" dirty="0" smtClean="0">
                <a:latin typeface="Times New Roman" panose="02020603050405020304" pitchFamily="18" charset="0"/>
                <a:cs typeface="Times New Roman" panose="02020603050405020304" pitchFamily="18" charset="0"/>
              </a:rPr>
              <a:t>The sample result according sample measure multiply reference correction factor.</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8</a:t>
            </a:fld>
            <a:endParaRPr lang="zh-CN" altLang="en-US"/>
          </a:p>
        </p:txBody>
      </p:sp>
    </p:spTree>
    <p:extLst>
      <p:ext uri="{BB962C8B-B14F-4D97-AF65-F5344CB8AC3E}">
        <p14:creationId xmlns:p14="http://schemas.microsoft.com/office/powerpoint/2010/main" xmlns="" val="45372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Times New Roman" panose="02020603050405020304" pitchFamily="18" charset="0"/>
                <a:cs typeface="Times New Roman" panose="02020603050405020304" pitchFamily="18" charset="0"/>
              </a:rPr>
              <a:t>This is instrument testing and result </a:t>
            </a:r>
          </a:p>
          <a:p>
            <a:r>
              <a:rPr lang="en-US" altLang="zh-CN" dirty="0" smtClean="0">
                <a:latin typeface="Times New Roman" panose="02020603050405020304" pitchFamily="18" charset="0"/>
                <a:cs typeface="Times New Roman" panose="02020603050405020304" pitchFamily="18" charset="0"/>
              </a:rPr>
              <a:t>First do the blank 2percent nitric acid. Then do standard solution, blank, sample solution.</a:t>
            </a:r>
          </a:p>
          <a:p>
            <a:r>
              <a:rPr lang="en-US" altLang="zh-CN" dirty="0" smtClean="0">
                <a:latin typeface="Times New Roman" panose="02020603050405020304" pitchFamily="18" charset="0"/>
                <a:cs typeface="Times New Roman" panose="02020603050405020304" pitchFamily="18" charset="0"/>
              </a:rPr>
              <a:t>We do two cycles.</a:t>
            </a:r>
          </a:p>
          <a:p>
            <a:r>
              <a:rPr lang="en-US" altLang="zh-CN" dirty="0" smtClean="0">
                <a:latin typeface="Times New Roman" panose="02020603050405020304" pitchFamily="18" charset="0"/>
                <a:cs typeface="Times New Roman" panose="02020603050405020304" pitchFamily="18" charset="0"/>
              </a:rPr>
              <a:t>Data processing, we use standard or sample intensity </a:t>
            </a:r>
            <a:r>
              <a:rPr lang="en-US" altLang="zh-CN" dirty="0">
                <a:latin typeface="Times New Roman" panose="02020603050405020304" pitchFamily="18" charset="0"/>
                <a:cs typeface="Times New Roman" panose="02020603050405020304" pitchFamily="18" charset="0"/>
              </a:rPr>
              <a:t>subtract </a:t>
            </a:r>
            <a:r>
              <a:rPr lang="en-US" altLang="zh-CN" dirty="0" smtClean="0">
                <a:latin typeface="Times New Roman" panose="02020603050405020304" pitchFamily="18" charset="0"/>
                <a:cs typeface="Times New Roman" panose="02020603050405020304" pitchFamily="18" charset="0"/>
              </a:rPr>
              <a:t>blank, then count the total intensity</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Mo-100 percent</a:t>
            </a:r>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According standard reference value give correction factor.</a:t>
            </a:r>
          </a:p>
          <a:p>
            <a:r>
              <a:rPr lang="en-US" altLang="zh-CN" dirty="0" smtClean="0">
                <a:latin typeface="Times New Roman" panose="02020603050405020304" pitchFamily="18" charset="0"/>
                <a:cs typeface="Times New Roman" panose="02020603050405020304" pitchFamily="18" charset="0"/>
              </a:rPr>
              <a:t>Final count IPC sample Mo isotope abundance. </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9</a:t>
            </a:fld>
            <a:endParaRPr lang="zh-CN" altLang="en-US"/>
          </a:p>
        </p:txBody>
      </p:sp>
    </p:spTree>
    <p:extLst>
      <p:ext uri="{BB962C8B-B14F-4D97-AF65-F5344CB8AC3E}">
        <p14:creationId xmlns:p14="http://schemas.microsoft.com/office/powerpoint/2010/main" xmlns="" val="55082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latin typeface="Times New Roman" panose="02020603050405020304" pitchFamily="18" charset="0"/>
                <a:cs typeface="Times New Roman" panose="02020603050405020304" pitchFamily="18" charset="0"/>
              </a:rPr>
              <a:t>Next introduce Thorium and uranium content testing method.</a:t>
            </a:r>
          </a:p>
          <a:p>
            <a:r>
              <a:rPr lang="en-US" altLang="zh-CN" dirty="0" smtClean="0">
                <a:latin typeface="Times New Roman" panose="02020603050405020304" pitchFamily="18" charset="0"/>
                <a:cs typeface="Times New Roman" panose="02020603050405020304" pitchFamily="18" charset="0"/>
              </a:rPr>
              <a:t>Sample preparation mentioned before. Dilution 1000 and no need continue dilute.</a:t>
            </a:r>
          </a:p>
          <a:p>
            <a:r>
              <a:rPr lang="en-US" altLang="zh-CN" dirty="0" smtClean="0">
                <a:latin typeface="Times New Roman" panose="02020603050405020304" pitchFamily="18" charset="0"/>
                <a:cs typeface="Times New Roman" panose="02020603050405020304" pitchFamily="18" charset="0"/>
              </a:rPr>
              <a:t>Calibration solution concentration is zero, about point five </a:t>
            </a:r>
            <a:r>
              <a:rPr lang="en-US" altLang="zh-CN" dirty="0" err="1" smtClean="0">
                <a:latin typeface="Times New Roman" panose="02020603050405020304" pitchFamily="18" charset="0"/>
                <a:cs typeface="Times New Roman" panose="02020603050405020304" pitchFamily="18" charset="0"/>
              </a:rPr>
              <a:t>ppt</a:t>
            </a:r>
            <a:r>
              <a:rPr lang="en-US" altLang="zh-CN" dirty="0" smtClean="0">
                <a:latin typeface="Times New Roman" panose="02020603050405020304" pitchFamily="18" charset="0"/>
                <a:cs typeface="Times New Roman" panose="02020603050405020304" pitchFamily="18" charset="0"/>
              </a:rPr>
              <a:t>, one </a:t>
            </a:r>
            <a:r>
              <a:rPr lang="en-US" altLang="zh-CN" dirty="0" err="1" smtClean="0">
                <a:latin typeface="Times New Roman" panose="02020603050405020304" pitchFamily="18" charset="0"/>
                <a:cs typeface="Times New Roman" panose="02020603050405020304" pitchFamily="18" charset="0"/>
              </a:rPr>
              <a:t>ppt</a:t>
            </a:r>
            <a:r>
              <a:rPr lang="en-US" altLang="zh-CN" dirty="0" smtClean="0">
                <a:latin typeface="Times New Roman" panose="02020603050405020304" pitchFamily="18" charset="0"/>
                <a:cs typeface="Times New Roman" panose="02020603050405020304" pitchFamily="18" charset="0"/>
              </a:rPr>
              <a:t>, five </a:t>
            </a:r>
            <a:r>
              <a:rPr lang="en-US" altLang="zh-CN" dirty="0" err="1" smtClean="0">
                <a:latin typeface="Times New Roman" panose="02020603050405020304" pitchFamily="18" charset="0"/>
                <a:cs typeface="Times New Roman" panose="02020603050405020304" pitchFamily="18" charset="0"/>
              </a:rPr>
              <a:t>ppt</a:t>
            </a:r>
            <a:r>
              <a:rPr lang="en-US" altLang="zh-CN" dirty="0" smtClean="0">
                <a:latin typeface="Times New Roman" panose="02020603050405020304" pitchFamily="18" charset="0"/>
                <a:cs typeface="Times New Roman" panose="02020603050405020304" pitchFamily="18" charset="0"/>
              </a:rPr>
              <a:t> and ten ppt. </a:t>
            </a:r>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These are calibration curve, correlation coefficient all above 0.999, but in the uranium, point five and one </a:t>
            </a:r>
            <a:r>
              <a:rPr lang="en-US" altLang="zh-CN" dirty="0" err="1" smtClean="0">
                <a:latin typeface="Times New Roman" panose="02020603050405020304" pitchFamily="18" charset="0"/>
                <a:cs typeface="Times New Roman" panose="02020603050405020304" pitchFamily="18" charset="0"/>
              </a:rPr>
              <a:t>ppt</a:t>
            </a:r>
            <a:r>
              <a:rPr lang="en-US" altLang="zh-CN" dirty="0" smtClean="0">
                <a:latin typeface="Times New Roman" panose="02020603050405020304" pitchFamily="18" charset="0"/>
                <a:cs typeface="Times New Roman" panose="02020603050405020304" pitchFamily="18" charset="0"/>
              </a:rPr>
              <a:t> a little high, the blank is too low.</a:t>
            </a:r>
          </a:p>
          <a:p>
            <a:r>
              <a:rPr lang="en-US" altLang="zh-CN" dirty="0" smtClean="0">
                <a:latin typeface="Times New Roman" panose="02020603050405020304" pitchFamily="18" charset="0"/>
                <a:cs typeface="Times New Roman" panose="02020603050405020304" pitchFamily="18" charset="0"/>
              </a:rPr>
              <a:t>This is the result: thorium content is high, uranium is nearly detection limit.</a:t>
            </a:r>
          </a:p>
          <a:p>
            <a:endParaRPr lang="zh-CN" altLang="en-US" sz="16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10</a:t>
            </a:fld>
            <a:endParaRPr lang="zh-CN" altLang="en-US"/>
          </a:p>
        </p:txBody>
      </p:sp>
    </p:spTree>
    <p:extLst>
      <p:ext uri="{BB962C8B-B14F-4D97-AF65-F5344CB8AC3E}">
        <p14:creationId xmlns:p14="http://schemas.microsoft.com/office/powerpoint/2010/main" xmlns="" val="268998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instrument operation data:</a:t>
            </a:r>
          </a:p>
          <a:p>
            <a:r>
              <a:rPr lang="en-US" altLang="zh-CN" dirty="0" smtClean="0"/>
              <a:t>First we do standard solution, then wash system by 2 percent nitric acid, then do two sample blank, ensure system have no residual from standard ,then do ICP Mo-100 sample.</a:t>
            </a:r>
          </a:p>
          <a:p>
            <a:r>
              <a:rPr lang="en-US" altLang="zh-CN" dirty="0" smtClean="0"/>
              <a:t>For confirm Mo affect and ICP-MS system stability, we do blank and standard again.</a:t>
            </a:r>
          </a:p>
          <a:p>
            <a:r>
              <a:rPr lang="en-US" altLang="zh-CN" dirty="0" smtClean="0"/>
              <a:t>Retest results are almost the same as the first results </a:t>
            </a:r>
            <a:endParaRPr lang="zh-CN" altLang="en-US" dirty="0"/>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11</a:t>
            </a:fld>
            <a:endParaRPr lang="zh-CN" altLang="en-US"/>
          </a:p>
        </p:txBody>
      </p:sp>
    </p:spTree>
    <p:extLst>
      <p:ext uri="{BB962C8B-B14F-4D97-AF65-F5344CB8AC3E}">
        <p14:creationId xmlns:p14="http://schemas.microsoft.com/office/powerpoint/2010/main" xmlns="" val="148799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Nest introduce the tungsten content testing</a:t>
            </a:r>
          </a:p>
          <a:p>
            <a:r>
              <a:rPr lang="en-US" altLang="zh-CN" dirty="0" smtClean="0"/>
              <a:t>In this experiment, IPC Mo-100 sample concentration is about 10 ppm, </a:t>
            </a:r>
            <a:r>
              <a:rPr lang="en-US" altLang="zh-CN" dirty="0">
                <a:latin typeface="Times New Roman" panose="02020603050405020304" pitchFamily="18" charset="0"/>
                <a:cs typeface="Times New Roman" panose="02020603050405020304" pitchFamily="18" charset="0"/>
              </a:rPr>
              <a:t>Mentioned  1000 dilution and continue dilute </a:t>
            </a:r>
            <a:r>
              <a:rPr lang="en-US" altLang="zh-CN" dirty="0" smtClean="0">
                <a:latin typeface="Times New Roman" panose="02020603050405020304" pitchFamily="18" charset="0"/>
                <a:cs typeface="Times New Roman" panose="02020603050405020304" pitchFamily="18" charset="0"/>
              </a:rPr>
              <a:t>100.</a:t>
            </a:r>
          </a:p>
          <a:p>
            <a:r>
              <a:rPr lang="en-US" altLang="zh-CN" dirty="0" smtClean="0">
                <a:latin typeface="Times New Roman" panose="02020603050405020304" pitchFamily="18" charset="0"/>
                <a:cs typeface="Times New Roman" panose="02020603050405020304" pitchFamily="18" charset="0"/>
              </a:rPr>
              <a:t>We chose all stable isotopes and every isotope concentration count from nature abundance. Such as in 1ppb tungsten calibration solution, tungsten 180 concentration is point 001.</a:t>
            </a:r>
          </a:p>
          <a:p>
            <a:r>
              <a:rPr lang="en-US" altLang="zh-CN" dirty="0" smtClean="0">
                <a:latin typeface="Times New Roman" panose="02020603050405020304" pitchFamily="18" charset="0"/>
                <a:cs typeface="Times New Roman" panose="02020603050405020304" pitchFamily="18" charset="0"/>
              </a:rPr>
              <a:t>These are tungsten isotopes </a:t>
            </a:r>
            <a:r>
              <a:rPr lang="en-US" altLang="zh-CN" dirty="0">
                <a:latin typeface="Times New Roman" panose="02020603050405020304" pitchFamily="18" charset="0"/>
                <a:cs typeface="Times New Roman" panose="02020603050405020304" pitchFamily="18" charset="0"/>
              </a:rPr>
              <a:t>calibration </a:t>
            </a:r>
            <a:r>
              <a:rPr lang="en-US" altLang="zh-CN" dirty="0" smtClean="0">
                <a:latin typeface="Times New Roman" panose="02020603050405020304" pitchFamily="18" charset="0"/>
                <a:cs typeface="Times New Roman" panose="02020603050405020304" pitchFamily="18" charset="0"/>
              </a:rPr>
              <a:t>curve, each isotope is basically satisfied.</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12</a:t>
            </a:fld>
            <a:endParaRPr lang="zh-CN" altLang="en-US"/>
          </a:p>
        </p:txBody>
      </p:sp>
    </p:spTree>
    <p:extLst>
      <p:ext uri="{BB962C8B-B14F-4D97-AF65-F5344CB8AC3E}">
        <p14:creationId xmlns:p14="http://schemas.microsoft.com/office/powerpoint/2010/main" xmlns="" val="244524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Times New Roman" panose="02020603050405020304" pitchFamily="18" charset="0"/>
                <a:cs typeface="Times New Roman" panose="02020603050405020304" pitchFamily="18" charset="0"/>
              </a:rPr>
              <a:t>Nest we see the results:</a:t>
            </a:r>
          </a:p>
          <a:p>
            <a:r>
              <a:rPr lang="en-US" altLang="zh-CN" dirty="0" smtClean="0">
                <a:latin typeface="Times New Roman" panose="02020603050405020304" pitchFamily="18" charset="0"/>
                <a:cs typeface="Times New Roman" panose="02020603050405020304" pitchFamily="18" charset="0"/>
              </a:rPr>
              <a:t>Instrument measurement value, sample blank concentration is zero, </a:t>
            </a:r>
          </a:p>
          <a:p>
            <a:r>
              <a:rPr lang="en-US" altLang="zh-CN" dirty="0" smtClean="0">
                <a:latin typeface="Times New Roman" panose="02020603050405020304" pitchFamily="18" charset="0"/>
                <a:cs typeface="Times New Roman" panose="02020603050405020304" pitchFamily="18" charset="0"/>
              </a:rPr>
              <a:t>IPC Mo 100 results:  each isotope multiply dilution factor, then sum each isotope result and give the tungsten concentration.</a:t>
            </a:r>
          </a:p>
          <a:p>
            <a:r>
              <a:rPr lang="en-US" altLang="zh-CN" dirty="0" smtClean="0">
                <a:latin typeface="Times New Roman" panose="02020603050405020304" pitchFamily="18" charset="0"/>
                <a:cs typeface="Times New Roman" panose="02020603050405020304" pitchFamily="18" charset="0"/>
              </a:rPr>
              <a:t>This is accuracy assessment sample making process:</a:t>
            </a:r>
          </a:p>
          <a:p>
            <a:r>
              <a:rPr lang="en-US" altLang="zh-CN" dirty="0" smtClean="0">
                <a:latin typeface="Times New Roman" panose="02020603050405020304" pitchFamily="18" charset="0"/>
                <a:cs typeface="Times New Roman" panose="02020603050405020304" pitchFamily="18" charset="0"/>
              </a:rPr>
              <a:t>We use Mo sample one, point one gram from sample, 0.1, 0.5, 1gram from 100ppb tungsten solution, then dilute to about ten gram. Count tungsten content is 10 50 100 Nano gram.</a:t>
            </a:r>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13</a:t>
            </a:fld>
            <a:endParaRPr lang="zh-CN" altLang="en-US"/>
          </a:p>
        </p:txBody>
      </p:sp>
    </p:spTree>
    <p:extLst>
      <p:ext uri="{BB962C8B-B14F-4D97-AF65-F5344CB8AC3E}">
        <p14:creationId xmlns:p14="http://schemas.microsoft.com/office/powerpoint/2010/main" xmlns="" val="181087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see results:</a:t>
            </a:r>
          </a:p>
          <a:p>
            <a:r>
              <a:rPr lang="en-US" altLang="zh-CN" dirty="0" smtClean="0"/>
              <a:t>The recovery is from 86.5%-121.9%, basically satisfied in ICP-MS.</a:t>
            </a:r>
            <a:endParaRPr lang="zh-CN" altLang="en-US" dirty="0"/>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14</a:t>
            </a:fld>
            <a:endParaRPr lang="zh-CN" altLang="en-US"/>
          </a:p>
        </p:txBody>
      </p:sp>
    </p:spTree>
    <p:extLst>
      <p:ext uri="{BB962C8B-B14F-4D97-AF65-F5344CB8AC3E}">
        <p14:creationId xmlns:p14="http://schemas.microsoft.com/office/powerpoint/2010/main" xmlns="" val="351876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Times New Roman" panose="02020603050405020304" pitchFamily="18" charset="0"/>
                <a:cs typeface="Times New Roman" panose="02020603050405020304" pitchFamily="18" charset="0"/>
              </a:rPr>
              <a:t>Nest introduce other elements contents testing:</a:t>
            </a:r>
          </a:p>
          <a:p>
            <a:r>
              <a:rPr lang="en-US" altLang="zh-CN" dirty="0" smtClean="0">
                <a:latin typeface="Times New Roman" panose="02020603050405020304" pitchFamily="18" charset="0"/>
                <a:cs typeface="Times New Roman" panose="02020603050405020304" pitchFamily="18" charset="0"/>
              </a:rPr>
              <a:t>Sample </a:t>
            </a:r>
            <a:r>
              <a:rPr lang="en-US" altLang="zh-CN" dirty="0">
                <a:latin typeface="Times New Roman" panose="02020603050405020304" pitchFamily="18" charset="0"/>
                <a:cs typeface="Times New Roman" panose="02020603050405020304" pitchFamily="18" charset="0"/>
              </a:rPr>
              <a:t>preparation mentioned before. Dilution 1000 and no need continue dilute</a:t>
            </a:r>
            <a:r>
              <a:rPr lang="en-US" altLang="zh-CN" dirty="0" smtClean="0">
                <a:latin typeface="Times New Roman" panose="02020603050405020304" pitchFamily="18" charset="0"/>
                <a:cs typeface="Times New Roman" panose="02020603050405020304" pitchFamily="18" charset="0"/>
              </a:rPr>
              <a:t>.</a:t>
            </a:r>
          </a:p>
          <a:p>
            <a:r>
              <a:rPr lang="en-US" altLang="zh-CN" dirty="0" smtClean="0">
                <a:latin typeface="Times New Roman" panose="02020603050405020304" pitchFamily="18" charset="0"/>
                <a:cs typeface="Times New Roman" panose="02020603050405020304" pitchFamily="18" charset="0"/>
              </a:rPr>
              <a:t>Calibration solution we used American </a:t>
            </a:r>
            <a:r>
              <a:rPr lang="en-US" altLang="zh-CN" dirty="0" err="1" smtClean="0">
                <a:latin typeface="Times New Roman" panose="02020603050405020304" pitchFamily="18" charset="0"/>
                <a:cs typeface="Times New Roman" panose="02020603050405020304" pitchFamily="18" charset="0"/>
              </a:rPr>
              <a:t>spex</a:t>
            </a:r>
            <a:r>
              <a:rPr lang="en-US" altLang="zh-CN" dirty="0" smtClean="0">
                <a:latin typeface="Times New Roman" panose="02020603050405020304" pitchFamily="18" charset="0"/>
                <a:cs typeface="Times New Roman" panose="02020603050405020304" pitchFamily="18" charset="0"/>
              </a:rPr>
              <a:t> producer series standard solution.</a:t>
            </a:r>
          </a:p>
          <a:p>
            <a:r>
              <a:rPr lang="en-US" altLang="zh-CN" dirty="0" smtClean="0">
                <a:latin typeface="Times New Roman" panose="02020603050405020304" pitchFamily="18" charset="0"/>
                <a:cs typeface="Times New Roman" panose="02020603050405020304" pitchFamily="18" charset="0"/>
              </a:rPr>
              <a:t>Instrument testing method we use survey and main peak jump.</a:t>
            </a:r>
          </a:p>
          <a:p>
            <a:endParaRPr lang="en-US" altLang="zh-CN" sz="16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15</a:t>
            </a:fld>
            <a:endParaRPr lang="zh-CN" altLang="en-US"/>
          </a:p>
        </p:txBody>
      </p:sp>
    </p:spTree>
    <p:extLst>
      <p:ext uri="{BB962C8B-B14F-4D97-AF65-F5344CB8AC3E}">
        <p14:creationId xmlns:p14="http://schemas.microsoft.com/office/powerpoint/2010/main" xmlns="" val="103662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instrument interface:</a:t>
            </a:r>
          </a:p>
          <a:p>
            <a:r>
              <a:rPr lang="en-US" altLang="zh-CN" dirty="0" smtClean="0"/>
              <a:t>Survey method :scan mass from 4 to 245.</a:t>
            </a:r>
          </a:p>
          <a:p>
            <a:r>
              <a:rPr lang="en-US" altLang="zh-CN" dirty="0" smtClean="0"/>
              <a:t>Main peak jump is testing </a:t>
            </a:r>
            <a:r>
              <a:rPr lang="en-US" altLang="zh-CN" dirty="0" err="1" smtClean="0"/>
              <a:t>chosed</a:t>
            </a:r>
            <a:r>
              <a:rPr lang="en-US" altLang="zh-CN" dirty="0" smtClean="0"/>
              <a:t> elements. </a:t>
            </a:r>
            <a:endParaRPr lang="zh-CN" altLang="en-US" dirty="0"/>
          </a:p>
        </p:txBody>
      </p:sp>
      <p:sp>
        <p:nvSpPr>
          <p:cNvPr id="4" name="灯片编号占位符 3"/>
          <p:cNvSpPr>
            <a:spLocks noGrp="1"/>
          </p:cNvSpPr>
          <p:nvPr>
            <p:ph type="sldNum" sz="quarter" idx="10"/>
          </p:nvPr>
        </p:nvSpPr>
        <p:spPr/>
        <p:txBody>
          <a:bodyPr/>
          <a:lstStyle/>
          <a:p>
            <a:fld id="{C0AA55A1-512D-470B-90AD-61802C7846CA}" type="slidenum">
              <a:rPr lang="zh-CN" altLang="en-US" smtClean="0"/>
              <a:pPr/>
              <a:t>16</a:t>
            </a:fld>
            <a:endParaRPr lang="zh-CN" altLang="en-US"/>
          </a:p>
        </p:txBody>
      </p:sp>
    </p:spTree>
    <p:extLst>
      <p:ext uri="{BB962C8B-B14F-4D97-AF65-F5344CB8AC3E}">
        <p14:creationId xmlns:p14="http://schemas.microsoft.com/office/powerpoint/2010/main" xmlns="" val="251395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normAutofit/>
          </a:bodyPr>
          <a:lstStyle>
            <a:lvl1pPr>
              <a:defRPr sz="3600">
                <a:solidFill>
                  <a:srgbClr val="0000CC"/>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zh-CN" altLang="en-US"/>
          </a:p>
        </p:txBody>
      </p:sp>
      <p:sp>
        <p:nvSpPr>
          <p:cNvPr id="6" name="灯片编号占位符 5"/>
          <p:cNvSpPr>
            <a:spLocks noGrp="1"/>
          </p:cNvSpPr>
          <p:nvPr>
            <p:ph type="sldNum" sz="quarter" idx="12"/>
          </p:nvPr>
        </p:nvSpPr>
        <p:spPr/>
        <p:txBody>
          <a:bodyPr/>
          <a:lstStyle/>
          <a:p>
            <a:fld id="{DC2B8DA6-A580-462F-BEC7-C9425A91E20E}" type="slidenum">
              <a:rPr lang="en-US" altLang="zh-CN" smtClean="0"/>
              <a:pPr/>
              <a:t>‹#›</a:t>
            </a:fld>
            <a:endParaRPr lang="en-US" altLang="zh-CN"/>
          </a:p>
        </p:txBody>
      </p:sp>
    </p:spTree>
    <p:extLst>
      <p:ext uri="{BB962C8B-B14F-4D97-AF65-F5344CB8AC3E}">
        <p14:creationId xmlns:p14="http://schemas.microsoft.com/office/powerpoint/2010/main" xmlns="" val="28776114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8" name="灯片编号占位符 7"/>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7"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21600042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6"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71855929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692697"/>
            <a:ext cx="2743200" cy="561662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92697"/>
            <a:ext cx="8026400" cy="561662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灯片编号占位符 6"/>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6"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35202700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灯片编号占位符 6"/>
          <p:cNvSpPr>
            <a:spLocks noGrp="1"/>
          </p:cNvSpPr>
          <p:nvPr>
            <p:ph type="sldNum" sz="quarter" idx="10"/>
          </p:nvPr>
        </p:nvSpPr>
        <p:spPr/>
        <p:txBody>
          <a:bodyPr/>
          <a:lstStyle/>
          <a:p>
            <a:fld id="{DC2B8DA6-A580-462F-BEC7-C9425A91E20E}" type="slidenum">
              <a:rPr lang="en-US" altLang="zh-CN" smtClean="0"/>
              <a:pPr/>
              <a:t>‹#›</a:t>
            </a:fld>
            <a:endParaRPr lang="en-US" altLang="zh-CN"/>
          </a:p>
        </p:txBody>
      </p:sp>
    </p:spTree>
    <p:extLst>
      <p:ext uri="{BB962C8B-B14F-4D97-AF65-F5344CB8AC3E}">
        <p14:creationId xmlns:p14="http://schemas.microsoft.com/office/powerpoint/2010/main" xmlns="" val="39385397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6" name="灯片编号占位符 5"/>
          <p:cNvSpPr>
            <a:spLocks noGrp="1"/>
          </p:cNvSpPr>
          <p:nvPr>
            <p:ph type="sldNum" sz="quarter" idx="10"/>
          </p:nvPr>
        </p:nvSpPr>
        <p:spPr/>
        <p:txBody>
          <a:bodyPr/>
          <a:lstStyle/>
          <a:p>
            <a:fld id="{DC2B8DA6-A580-462F-BEC7-C9425A91E20E}" type="slidenum">
              <a:rPr lang="en-US" altLang="zh-CN" smtClean="0"/>
              <a:pPr/>
              <a:t>‹#›</a:t>
            </a:fld>
            <a:endParaRPr lang="en-US" altLang="zh-CN"/>
          </a:p>
        </p:txBody>
      </p:sp>
    </p:spTree>
    <p:extLst>
      <p:ext uri="{BB962C8B-B14F-4D97-AF65-F5344CB8AC3E}">
        <p14:creationId xmlns:p14="http://schemas.microsoft.com/office/powerpoint/2010/main" xmlns="" val="9171538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内容页_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32338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sp>
        <p:nvSpPr>
          <p:cNvPr id="8" name="Title 7"/>
          <p:cNvSpPr>
            <a:spLocks noGrp="1"/>
          </p:cNvSpPr>
          <p:nvPr>
            <p:ph type="ctrTitle"/>
          </p:nvPr>
        </p:nvSpPr>
        <p:spPr>
          <a:xfrm>
            <a:off x="0" y="692696"/>
            <a:ext cx="12192000" cy="864096"/>
          </a:xfrm>
        </p:spPr>
        <p:txBody>
          <a:bodyPr anchor="ctr" anchorCtr="0"/>
          <a:lstStyle>
            <a:lvl1pPr algn="ctr" latinLnBrk="0">
              <a:defRPr lang="zh-CN" sz="3600" cap="all" baseline="0"/>
            </a:lvl1pPr>
          </a:lstStyle>
          <a:p>
            <a:r>
              <a:rPr kumimoji="0" lang="zh-CN" altLang="en-US"/>
              <a:t>单击此处编辑母版标题样式</a:t>
            </a:r>
            <a:endParaRPr kumimoji="0" lang="zh-CN"/>
          </a:p>
        </p:txBody>
      </p:sp>
      <p:sp>
        <p:nvSpPr>
          <p:cNvPr id="12" name="Rectangle 6"/>
          <p:cNvSpPr/>
          <p:nvPr userDrawn="1"/>
        </p:nvSpPr>
        <p:spPr bwMode="white">
          <a:xfrm>
            <a:off x="0" y="580006"/>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zh-CN" altLang="en-US" sz="1800">
              <a:latin typeface="Microsoft YaHei UI" panose="020B0503020204020204" pitchFamily="34" charset="-122"/>
              <a:ea typeface="Microsoft YaHei UI" panose="020B0503020204020204" pitchFamily="34" charset="-122"/>
            </a:endParaRPr>
          </a:p>
        </p:txBody>
      </p:sp>
      <p:sp>
        <p:nvSpPr>
          <p:cNvPr id="13" name="Rectangle 7"/>
          <p:cNvSpPr/>
          <p:nvPr userDrawn="1"/>
        </p:nvSpPr>
        <p:spPr>
          <a:xfrm>
            <a:off x="0" y="625726"/>
            <a:ext cx="1008000" cy="720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zh-CN" altLang="en-US" sz="1800">
              <a:latin typeface="Microsoft YaHei UI" panose="020B0503020204020204" pitchFamily="34" charset="-122"/>
              <a:ea typeface="Microsoft YaHei UI" panose="020B0503020204020204" pitchFamily="34" charset="-122"/>
            </a:endParaRPr>
          </a:p>
        </p:txBody>
      </p:sp>
      <p:sp>
        <p:nvSpPr>
          <p:cNvPr id="14" name="Rectangle 8"/>
          <p:cNvSpPr/>
          <p:nvPr userDrawn="1"/>
        </p:nvSpPr>
        <p:spPr>
          <a:xfrm>
            <a:off x="1080781" y="627578"/>
            <a:ext cx="11111219" cy="70148"/>
          </a:xfrm>
          <a:prstGeom prst="rect">
            <a:avLst/>
          </a:prstGeom>
          <a:solidFill>
            <a:srgbClr val="21297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zh-CN" altLang="en-US" sz="1800">
              <a:latin typeface="Microsoft YaHei UI" panose="020B0503020204020204" pitchFamily="34" charset="-122"/>
              <a:ea typeface="Microsoft YaHei UI" panose="020B0503020204020204" pitchFamily="34" charset="-122"/>
            </a:endParaRPr>
          </a:p>
        </p:txBody>
      </p:sp>
      <p:pic>
        <p:nvPicPr>
          <p:cNvPr id="16" name="图片 15"/>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63486" y="80425"/>
            <a:ext cx="1017297" cy="504000"/>
          </a:xfrm>
          <a:prstGeom prst="rect">
            <a:avLst/>
          </a:prstGeom>
        </p:spPr>
      </p:pic>
    </p:spTree>
    <p:extLst>
      <p:ext uri="{BB962C8B-B14F-4D97-AF65-F5344CB8AC3E}">
        <p14:creationId xmlns:p14="http://schemas.microsoft.com/office/powerpoint/2010/main" xmlns="" val="989155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latinLnBrk="0">
              <a:defRPr lang="zh-CN">
                <a:solidFill>
                  <a:schemeClr val="tx1"/>
                </a:solidFill>
              </a:defRPr>
            </a:lvl1pPr>
          </a:lstStyle>
          <a:p>
            <a:fld id="{DC2B8DA6-A580-462F-BEC7-C9425A91E20E}" type="slidenum">
              <a:rPr lang="en-US" altLang="zh-CN" smtClean="0"/>
              <a:pPr/>
              <a:t>‹#›</a:t>
            </a:fld>
            <a:endParaRPr lang="en-US" altLang="en-US" dirty="0"/>
          </a:p>
        </p:txBody>
      </p:sp>
    </p:spTree>
    <p:extLst>
      <p:ext uri="{BB962C8B-B14F-4D97-AF65-F5344CB8AC3E}">
        <p14:creationId xmlns:p14="http://schemas.microsoft.com/office/powerpoint/2010/main" xmlns="" val="1129577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1048630" name="标题 1"/>
          <p:cNvSpPr>
            <a:spLocks noGrp="1"/>
          </p:cNvSpPr>
          <p:nvPr>
            <p:ph type="title"/>
          </p:nvPr>
        </p:nvSpPr>
        <p:spPr/>
        <p:txBody>
          <a:bodyPr/>
          <a:lstStyle/>
          <a:p>
            <a:r>
              <a:rPr lang="zh-CN" altLang="en-US"/>
              <a:t>单击此处编辑母版标题样式</a:t>
            </a:r>
          </a:p>
        </p:txBody>
      </p:sp>
      <p:sp>
        <p:nvSpPr>
          <p:cNvPr id="104863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48632" name="灯片编号占位符 6"/>
          <p:cNvSpPr>
            <a:spLocks noGrp="1"/>
          </p:cNvSpPr>
          <p:nvPr>
            <p:ph type="sldNum" sz="quarter" idx="10"/>
          </p:nvPr>
        </p:nvSpPr>
        <p:spPr/>
        <p:txBody>
          <a:bodyPr/>
          <a:lstStyle/>
          <a:p>
            <a:fld id="{5F050E3F-D9C3-4284-A62F-7B849022E262}"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1048630" name="标题 1"/>
          <p:cNvSpPr>
            <a:spLocks noGrp="1"/>
          </p:cNvSpPr>
          <p:nvPr>
            <p:ph type="title"/>
          </p:nvPr>
        </p:nvSpPr>
        <p:spPr/>
        <p:txBody>
          <a:bodyPr/>
          <a:lstStyle/>
          <a:p>
            <a:r>
              <a:rPr lang="zh-CN" altLang="en-US"/>
              <a:t>单击此处编辑母版标题样式</a:t>
            </a:r>
          </a:p>
        </p:txBody>
      </p:sp>
      <p:sp>
        <p:nvSpPr>
          <p:cNvPr id="104863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48632" name="灯片编号占位符 6"/>
          <p:cNvSpPr>
            <a:spLocks noGrp="1"/>
          </p:cNvSpPr>
          <p:nvPr>
            <p:ph type="sldNum" sz="quarter" idx="10"/>
          </p:nvPr>
        </p:nvSpPr>
        <p:spPr/>
        <p:txBody>
          <a:bodyPr/>
          <a:lstStyle/>
          <a:p>
            <a:fld id="{5F050E3F-D9C3-4284-A62F-7B849022E26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灯片编号占位符 6"/>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8"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211602390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1048630" name="标题 1"/>
          <p:cNvSpPr>
            <a:spLocks noGrp="1"/>
          </p:cNvSpPr>
          <p:nvPr>
            <p:ph type="title"/>
          </p:nvPr>
        </p:nvSpPr>
        <p:spPr/>
        <p:txBody>
          <a:bodyPr/>
          <a:lstStyle/>
          <a:p>
            <a:r>
              <a:rPr lang="zh-CN" altLang="en-US"/>
              <a:t>单击此处编辑母版标题样式</a:t>
            </a:r>
          </a:p>
        </p:txBody>
      </p:sp>
      <p:sp>
        <p:nvSpPr>
          <p:cNvPr id="104863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48632" name="灯片编号占位符 6"/>
          <p:cNvSpPr>
            <a:spLocks noGrp="1"/>
          </p:cNvSpPr>
          <p:nvPr>
            <p:ph type="sldNum" sz="quarter" idx="10"/>
          </p:nvPr>
        </p:nvSpPr>
        <p:spPr/>
        <p:txBody>
          <a:bodyPr/>
          <a:lstStyle/>
          <a:p>
            <a:fld id="{5F050E3F-D9C3-4284-A62F-7B849022E262}"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1048630" name="标题 1"/>
          <p:cNvSpPr>
            <a:spLocks noGrp="1"/>
          </p:cNvSpPr>
          <p:nvPr>
            <p:ph type="title"/>
          </p:nvPr>
        </p:nvSpPr>
        <p:spPr/>
        <p:txBody>
          <a:bodyPr/>
          <a:lstStyle/>
          <a:p>
            <a:r>
              <a:rPr lang="zh-CN" altLang="en-US"/>
              <a:t>单击此处编辑母版标题样式</a:t>
            </a:r>
          </a:p>
        </p:txBody>
      </p:sp>
      <p:sp>
        <p:nvSpPr>
          <p:cNvPr id="104863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48632" name="灯片编号占位符 6"/>
          <p:cNvSpPr>
            <a:spLocks noGrp="1"/>
          </p:cNvSpPr>
          <p:nvPr>
            <p:ph type="sldNum" sz="quarter" idx="10"/>
          </p:nvPr>
        </p:nvSpPr>
        <p:spPr/>
        <p:txBody>
          <a:bodyPr/>
          <a:lstStyle/>
          <a:p>
            <a:fld id="{5F050E3F-D9C3-4284-A62F-7B849022E262}"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1048630" name="标题 1"/>
          <p:cNvSpPr>
            <a:spLocks noGrp="1"/>
          </p:cNvSpPr>
          <p:nvPr>
            <p:ph type="title"/>
          </p:nvPr>
        </p:nvSpPr>
        <p:spPr/>
        <p:txBody>
          <a:bodyPr/>
          <a:lstStyle/>
          <a:p>
            <a:r>
              <a:rPr lang="zh-CN" altLang="en-US"/>
              <a:t>单击此处编辑母版标题样式</a:t>
            </a:r>
          </a:p>
        </p:txBody>
      </p:sp>
      <p:sp>
        <p:nvSpPr>
          <p:cNvPr id="104863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48632" name="灯片编号占位符 6"/>
          <p:cNvSpPr>
            <a:spLocks noGrp="1"/>
          </p:cNvSpPr>
          <p:nvPr>
            <p:ph type="sldNum" sz="quarter" idx="10"/>
          </p:nvPr>
        </p:nvSpPr>
        <p:spPr/>
        <p:txBody>
          <a:bodyPr/>
          <a:lstStyle/>
          <a:p>
            <a:fld id="{5F050E3F-D9C3-4284-A62F-7B849022E262}"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1048630" name="标题 1"/>
          <p:cNvSpPr>
            <a:spLocks noGrp="1"/>
          </p:cNvSpPr>
          <p:nvPr>
            <p:ph type="title"/>
          </p:nvPr>
        </p:nvSpPr>
        <p:spPr/>
        <p:txBody>
          <a:bodyPr/>
          <a:lstStyle/>
          <a:p>
            <a:r>
              <a:rPr lang="zh-CN" altLang="en-US"/>
              <a:t>单击此处编辑母版标题样式</a:t>
            </a:r>
          </a:p>
        </p:txBody>
      </p:sp>
      <p:sp>
        <p:nvSpPr>
          <p:cNvPr id="104863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48632" name="灯片编号占位符 6"/>
          <p:cNvSpPr>
            <a:spLocks noGrp="1"/>
          </p:cNvSpPr>
          <p:nvPr>
            <p:ph type="sldNum" sz="quarter" idx="10"/>
          </p:nvPr>
        </p:nvSpPr>
        <p:spPr/>
        <p:txBody>
          <a:bodyPr/>
          <a:lstStyle/>
          <a:p>
            <a:fld id="{5F050E3F-D9C3-4284-A62F-7B849022E262}"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1048630" name="标题 1"/>
          <p:cNvSpPr>
            <a:spLocks noGrp="1"/>
          </p:cNvSpPr>
          <p:nvPr>
            <p:ph type="title"/>
          </p:nvPr>
        </p:nvSpPr>
        <p:spPr/>
        <p:txBody>
          <a:bodyPr/>
          <a:lstStyle/>
          <a:p>
            <a:r>
              <a:rPr lang="zh-CN" altLang="en-US"/>
              <a:t>单击此处编辑母版标题样式</a:t>
            </a:r>
          </a:p>
        </p:txBody>
      </p:sp>
      <p:sp>
        <p:nvSpPr>
          <p:cNvPr id="104863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48632" name="灯片编号占位符 6"/>
          <p:cNvSpPr>
            <a:spLocks noGrp="1"/>
          </p:cNvSpPr>
          <p:nvPr>
            <p:ph type="sldNum" sz="quarter" idx="10"/>
          </p:nvPr>
        </p:nvSpPr>
        <p:spPr/>
        <p:txBody>
          <a:bodyPr/>
          <a:lstStyle/>
          <a:p>
            <a:fld id="{5F050E3F-D9C3-4284-A62F-7B849022E262}"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1048630" name="标题 1"/>
          <p:cNvSpPr>
            <a:spLocks noGrp="1"/>
          </p:cNvSpPr>
          <p:nvPr>
            <p:ph type="title"/>
          </p:nvPr>
        </p:nvSpPr>
        <p:spPr/>
        <p:txBody>
          <a:bodyPr/>
          <a:lstStyle/>
          <a:p>
            <a:r>
              <a:rPr lang="zh-CN" altLang="en-US"/>
              <a:t>单击此处编辑母版标题样式</a:t>
            </a:r>
          </a:p>
        </p:txBody>
      </p:sp>
      <p:sp>
        <p:nvSpPr>
          <p:cNvPr id="104863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048632" name="灯片编号占位符 6"/>
          <p:cNvSpPr>
            <a:spLocks noGrp="1"/>
          </p:cNvSpPr>
          <p:nvPr>
            <p:ph type="sldNum" sz="quarter" idx="10"/>
          </p:nvPr>
        </p:nvSpPr>
        <p:spPr/>
        <p:txBody>
          <a:bodyPr/>
          <a:lstStyle/>
          <a:p>
            <a:fld id="{5F050E3F-D9C3-4284-A62F-7B849022E26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6" name="灯片编号占位符 5"/>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5"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36047996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空白">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5"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5392598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grpSp>
        <p:nvGrpSpPr>
          <p:cNvPr id="15" name="组合 14"/>
          <p:cNvGrpSpPr/>
          <p:nvPr/>
        </p:nvGrpSpPr>
        <p:grpSpPr>
          <a:xfrm>
            <a:off x="0" y="0"/>
            <a:ext cx="12192000" cy="6858000"/>
            <a:chOff x="0" y="0"/>
            <a:chExt cx="9144000" cy="6858000"/>
          </a:xfrm>
        </p:grpSpPr>
        <p:grpSp>
          <p:nvGrpSpPr>
            <p:cNvPr id="5" name="组合 16"/>
            <p:cNvGrpSpPr/>
            <p:nvPr/>
          </p:nvGrpSpPr>
          <p:grpSpPr>
            <a:xfrm>
              <a:off x="0" y="0"/>
              <a:ext cx="9144000" cy="6858000"/>
              <a:chOff x="0" y="0"/>
              <a:chExt cx="9144000" cy="6858000"/>
            </a:xfrm>
          </p:grpSpPr>
          <p:grpSp>
            <p:nvGrpSpPr>
              <p:cNvPr id="7" name="组合 10"/>
              <p:cNvGrpSpPr>
                <a:grpSpLocks/>
              </p:cNvGrpSpPr>
              <p:nvPr/>
            </p:nvGrpSpPr>
            <p:grpSpPr bwMode="auto">
              <a:xfrm>
                <a:off x="0" y="0"/>
                <a:ext cx="9144000" cy="6858000"/>
                <a:chOff x="0" y="0"/>
                <a:chExt cx="9144000" cy="6858000"/>
              </a:xfrm>
            </p:grpSpPr>
            <p:pic>
              <p:nvPicPr>
                <p:cNvPr id="11" name="Picture 5" descr="钍铀专项模板"/>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 name="矩形 11"/>
                <p:cNvSpPr/>
                <p:nvPr/>
              </p:nvSpPr>
              <p:spPr>
                <a:xfrm>
                  <a:off x="323850" y="5876925"/>
                  <a:ext cx="2879725" cy="792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3" name="Picture 10" descr="标识+SINAP+中英全"/>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14313" y="6208713"/>
                  <a:ext cx="3997325" cy="503237"/>
                </a:xfrm>
                <a:prstGeom prst="rect">
                  <a:avLst/>
                </a:prstGeom>
                <a:noFill/>
                <a:ln w="9525">
                  <a:noFill/>
                  <a:miter lim="800000"/>
                  <a:headEnd/>
                  <a:tailEnd/>
                </a:ln>
              </p:spPr>
            </p:pic>
          </p:grpSp>
          <p:pic>
            <p:nvPicPr>
              <p:cNvPr id="8" name="Picture 2" descr="D:\我的文档D盘\1活动文档\核能各级机构日常\简报与年报\报头设计\LOGO设计20120710\TMSRlogo定稿-彩稿.wmf"/>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51520" y="5655041"/>
                <a:ext cx="1044000" cy="329099"/>
              </a:xfrm>
              <a:prstGeom prst="rect">
                <a:avLst/>
              </a:prstGeom>
              <a:noFill/>
            </p:spPr>
          </p:pic>
          <p:sp>
            <p:nvSpPr>
              <p:cNvPr id="9" name="任意多边形 8"/>
              <p:cNvSpPr/>
              <p:nvPr/>
            </p:nvSpPr>
            <p:spPr>
              <a:xfrm>
                <a:off x="235527" y="6109855"/>
                <a:ext cx="3976255" cy="0"/>
              </a:xfrm>
              <a:custGeom>
                <a:avLst/>
                <a:gdLst>
                  <a:gd name="connsiteX0" fmla="*/ 0 w 3976255"/>
                  <a:gd name="connsiteY0" fmla="*/ 0 h 0"/>
                  <a:gd name="connsiteX1" fmla="*/ 3976255 w 3976255"/>
                  <a:gd name="connsiteY1" fmla="*/ 0 h 0"/>
                  <a:gd name="connsiteX2" fmla="*/ 3976255 w 3976255"/>
                  <a:gd name="connsiteY2" fmla="*/ 0 h 0"/>
                </a:gdLst>
                <a:ahLst/>
                <a:cxnLst>
                  <a:cxn ang="0">
                    <a:pos x="connsiteX0" y="connsiteY0"/>
                  </a:cxn>
                  <a:cxn ang="0">
                    <a:pos x="connsiteX1" y="connsiteY1"/>
                  </a:cxn>
                  <a:cxn ang="0">
                    <a:pos x="connsiteX2" y="connsiteY2"/>
                  </a:cxn>
                </a:cxnLst>
                <a:rect l="l" t="t" r="r" b="b"/>
                <a:pathLst>
                  <a:path w="3976255">
                    <a:moveTo>
                      <a:pt x="0" y="0"/>
                    </a:moveTo>
                    <a:lnTo>
                      <a:pt x="3976255" y="0"/>
                    </a:lnTo>
                    <a:lnTo>
                      <a:pt x="3976255" y="0"/>
                    </a:lnTo>
                  </a:path>
                </a:pathLst>
              </a:custGeom>
              <a:ln w="25400">
                <a:solidFill>
                  <a:srgbClr val="212A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grpSp>
        <p:pic>
          <p:nvPicPr>
            <p:cNvPr id="14" name="图片 13"/>
            <p:cNvPicPr>
              <a:picLocks noChangeAspect="1"/>
            </p:cNvPicPr>
            <p:nvPr/>
          </p:nvPicPr>
          <p:blipFill rotWithShape="1">
            <a:blip r:embed="rId5" cstate="screen">
              <a:extLst>
                <a:ext uri="{28A0092B-C50C-407E-A947-70E740481C1C}">
                  <a14:useLocalDpi xmlns:a14="http://schemas.microsoft.com/office/drawing/2010/main" xmlns=""/>
                </a:ext>
              </a:extLst>
            </a:blip>
            <a:srcRect l="4622" t="5549" r="5232" b="27594"/>
            <a:stretch/>
          </p:blipFill>
          <p:spPr>
            <a:xfrm>
              <a:off x="1381394" y="5639706"/>
              <a:ext cx="2808312" cy="432049"/>
            </a:xfrm>
            <a:prstGeom prst="rect">
              <a:avLst/>
            </a:prstGeom>
          </p:spPr>
        </p:pic>
      </p:grpSp>
      <p:sp>
        <p:nvSpPr>
          <p:cNvPr id="2" name="标题 1"/>
          <p:cNvSpPr>
            <a:spLocks noGrp="1"/>
          </p:cNvSpPr>
          <p:nvPr>
            <p:ph type="ctrTitle"/>
          </p:nvPr>
        </p:nvSpPr>
        <p:spPr>
          <a:xfrm>
            <a:off x="335360" y="1810101"/>
            <a:ext cx="11521280" cy="1470025"/>
          </a:xfrm>
        </p:spPr>
        <p:txBody>
          <a:bodyPr>
            <a:normAutofit/>
          </a:bodyPr>
          <a:lstStyle>
            <a:lvl1pPr>
              <a:defRPr sz="3600">
                <a:solidFill>
                  <a:srgbClr val="C00000"/>
                </a:solidFill>
                <a:effectLst>
                  <a:glow rad="127000">
                    <a:schemeClr val="bg1">
                      <a:alpha val="90000"/>
                    </a:schemeClr>
                  </a:glow>
                </a:effectLst>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b="1">
                <a:solidFill>
                  <a:srgbClr val="0000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xmlns="" val="32993587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2492897"/>
            <a:ext cx="10363200" cy="1362075"/>
          </a:xfrm>
        </p:spPr>
        <p:txBody>
          <a:bodyPr anchor="ctr">
            <a:normAutofit/>
          </a:bodyPr>
          <a:lstStyle>
            <a:lvl1pPr algn="ctr">
              <a:defRPr sz="3200" b="1" cap="all">
                <a:solidFill>
                  <a:srgbClr val="0070C0"/>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3933057"/>
            <a:ext cx="10363200" cy="1500187"/>
          </a:xfrm>
        </p:spPr>
        <p:txBody>
          <a:bodyPr anchor="ctr"/>
          <a:lstStyle>
            <a:lvl1pPr marL="0" indent="0" algn="ct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Tree>
    <p:extLst>
      <p:ext uri="{BB962C8B-B14F-4D97-AF65-F5344CB8AC3E}">
        <p14:creationId xmlns:p14="http://schemas.microsoft.com/office/powerpoint/2010/main" xmlns="" val="31042106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609600" y="1593495"/>
            <a:ext cx="5384800" cy="4715825"/>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6197600" y="1593495"/>
            <a:ext cx="5384800" cy="4715825"/>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灯片编号占位符 7"/>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7"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359240048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09600" y="2174875"/>
            <a:ext cx="5386917"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93368" y="2174875"/>
            <a:ext cx="5389033"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灯片编号占位符 9"/>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9"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31904670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692696"/>
            <a:ext cx="4011084" cy="742404"/>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692696"/>
            <a:ext cx="6815667" cy="5616624"/>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609601" y="1435100"/>
            <a:ext cx="4011084" cy="487422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8" name="灯片编号占位符 7"/>
          <p:cNvSpPr>
            <a:spLocks noGrp="1"/>
          </p:cNvSpPr>
          <p:nvPr>
            <p:ph type="sldNum" sz="quarter" idx="10"/>
          </p:nvPr>
        </p:nvSpPr>
        <p:spPr/>
        <p:txBody>
          <a:bodyPr/>
          <a:lstStyle/>
          <a:p>
            <a:fld id="{DC2B8DA6-A580-462F-BEC7-C9425A91E20E}" type="slidenum">
              <a:rPr lang="en-US" altLang="zh-CN" smtClean="0"/>
              <a:pPr/>
              <a:t>‹#›</a:t>
            </a:fld>
            <a:endParaRPr lang="en-US" altLang="zh-CN"/>
          </a:p>
        </p:txBody>
      </p:sp>
      <p:sp>
        <p:nvSpPr>
          <p:cNvPr id="7" name="Content Placeholder 2"/>
          <p:cNvSpPr>
            <a:spLocks noGrp="1"/>
          </p:cNvSpPr>
          <p:nvPr>
            <p:ph idx="15"/>
          </p:nvPr>
        </p:nvSpPr>
        <p:spPr>
          <a:xfrm>
            <a:off x="3215680" y="28848"/>
            <a:ext cx="8366720" cy="504000"/>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r">
              <a:lnSpc>
                <a:spcPct val="100000"/>
              </a:lnSpc>
              <a:spcBef>
                <a:spcPts val="0"/>
              </a:spcBef>
              <a:buNone/>
              <a:defRPr sz="2400" b="1">
                <a:solidFill>
                  <a:srgbClr val="0000CC"/>
                </a:solidFill>
                <a:latin typeface="微软雅黑" panose="020B0503020204020204" pitchFamily="34" charset="-122"/>
                <a:ea typeface="微软雅黑" panose="020B0503020204020204" pitchFamily="34" charset="-122"/>
              </a:defRPr>
            </a:lvl1pPr>
          </a:lstStyle>
          <a:p>
            <a:pPr lvl="0"/>
            <a:r>
              <a:rPr lang="zh-CN" altLang="en-US" smtClean="0"/>
              <a:t>编辑母版文本样式</a:t>
            </a:r>
          </a:p>
        </p:txBody>
      </p:sp>
    </p:spTree>
    <p:extLst>
      <p:ext uri="{BB962C8B-B14F-4D97-AF65-F5344CB8AC3E}">
        <p14:creationId xmlns:p14="http://schemas.microsoft.com/office/powerpoint/2010/main" xmlns="" val="276624134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681411"/>
            <a:ext cx="10972800" cy="736227"/>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522410"/>
            <a:ext cx="10972800" cy="485891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4"/>
          </p:nvPr>
        </p:nvSpPr>
        <p:spPr>
          <a:xfrm>
            <a:off x="10896533" y="6489086"/>
            <a:ext cx="12126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B8DA6-A580-462F-BEC7-C9425A91E20E}" type="slidenum">
              <a:rPr lang="en-US" altLang="zh-CN" smtClean="0"/>
              <a:pPr/>
              <a:t>‹#›</a:t>
            </a:fld>
            <a:endParaRPr lang="en-US" altLang="zh-CN"/>
          </a:p>
        </p:txBody>
      </p:sp>
      <p:pic>
        <p:nvPicPr>
          <p:cNvPr id="7" name="图片 6"/>
          <p:cNvPicPr>
            <a:picLocks noChangeAspect="1"/>
          </p:cNvPicPr>
          <p:nvPr/>
        </p:nvPicPr>
        <p:blipFill>
          <a:blip r:embed="rId27" cstate="email">
            <a:extLst>
              <a:ext uri="{28A0092B-C50C-407E-A947-70E740481C1C}">
                <a14:useLocalDpi xmlns:a14="http://schemas.microsoft.com/office/drawing/2010/main" xmlns=""/>
              </a:ext>
            </a:extLst>
          </a:blip>
          <a:srcRect r="57708" b="-8234"/>
          <a:stretch>
            <a:fillRect/>
          </a:stretch>
        </p:blipFill>
        <p:spPr>
          <a:xfrm>
            <a:off x="212000" y="79274"/>
            <a:ext cx="987456" cy="469406"/>
          </a:xfrm>
          <a:prstGeom prst="rect">
            <a:avLst/>
          </a:prstGeom>
        </p:spPr>
      </p:pic>
      <p:cxnSp>
        <p:nvCxnSpPr>
          <p:cNvPr id="10" name="直接连接符 9"/>
          <p:cNvCxnSpPr/>
          <p:nvPr/>
        </p:nvCxnSpPr>
        <p:spPr>
          <a:xfrm>
            <a:off x="297369" y="576637"/>
            <a:ext cx="11584401" cy="0"/>
          </a:xfrm>
          <a:prstGeom prst="line">
            <a:avLst/>
          </a:prstGeom>
          <a:ln w="50800" cmpd="thickThin">
            <a:gradFill flip="none" rotWithShape="1">
              <a:gsLst>
                <a:gs pos="0">
                  <a:srgbClr val="00B050"/>
                </a:gs>
                <a:gs pos="55000">
                  <a:srgbClr val="00FF00"/>
                </a:gs>
                <a:gs pos="29000">
                  <a:srgbClr val="33CC33"/>
                </a:gs>
                <a:gs pos="74000">
                  <a:srgbClr val="66FF66"/>
                </a:gs>
                <a:gs pos="97000">
                  <a:srgbClr val="FFFF0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8" name="Rectangle 6"/>
          <p:cNvSpPr/>
          <p:nvPr userDrawn="1"/>
        </p:nvSpPr>
        <p:spPr bwMode="white">
          <a:xfrm>
            <a:off x="0" y="580006"/>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zh-CN" altLang="en-US" sz="180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9" name="图片 8"/>
          <p:cNvPicPr>
            <a:picLocks noChangeAspect="1"/>
          </p:cNvPicPr>
          <p:nvPr userDrawn="1"/>
        </p:nvPicPr>
        <p:blipFill rotWithShape="1">
          <a:blip r:embed="rId28" cstate="screen">
            <a:extLst>
              <a:ext uri="{28A0092B-C50C-407E-A947-70E740481C1C}">
                <a14:useLocalDpi xmlns:a14="http://schemas.microsoft.com/office/drawing/2010/main" xmlns=""/>
              </a:ext>
            </a:extLst>
          </a:blip>
          <a:srcRect/>
          <a:stretch/>
        </p:blipFill>
        <p:spPr>
          <a:xfrm>
            <a:off x="63486" y="80425"/>
            <a:ext cx="1017297" cy="504000"/>
          </a:xfrm>
          <a:prstGeom prst="rect">
            <a:avLst/>
          </a:prstGeom>
        </p:spPr>
      </p:pic>
    </p:spTree>
    <p:extLst>
      <p:ext uri="{BB962C8B-B14F-4D97-AF65-F5344CB8AC3E}">
        <p14:creationId xmlns:p14="http://schemas.microsoft.com/office/powerpoint/2010/main" xmlns="" val="285708745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9" r:id="rId18"/>
    <p:sldLayoutId id="2147483790" r:id="rId19"/>
    <p:sldLayoutId id="2147483791" r:id="rId20"/>
    <p:sldLayoutId id="2147483792" r:id="rId21"/>
    <p:sldLayoutId id="2147483794" r:id="rId22"/>
    <p:sldLayoutId id="2147483795" r:id="rId23"/>
    <p:sldLayoutId id="2147483796" r:id="rId24"/>
    <p:sldLayoutId id="2147483797" r:id="rId25"/>
  </p:sldLayoutIdLst>
  <p:hf hdr="0" ftr="0" dt="0"/>
  <p:txStyles>
    <p:titleStyle>
      <a:lvl1pPr algn="ctr" defTabSz="914400" rtl="0" eaLnBrk="1" latinLnBrk="0" hangingPunct="1">
        <a:spcBef>
          <a:spcPct val="0"/>
        </a:spcBef>
        <a:buNone/>
        <a:defRPr sz="3200" b="1" kern="1200">
          <a:solidFill>
            <a:srgbClr val="0000CC"/>
          </a:solidFill>
          <a:effectLst/>
          <a:latin typeface="微软雅黑" panose="020B0503020204020204" pitchFamily="34" charset="-122"/>
          <a:ea typeface="微软雅黑" panose="020B0503020204020204" pitchFamily="34" charset="-122"/>
          <a:cs typeface="+mj-cs"/>
        </a:defRPr>
      </a:lvl1pPr>
    </p:titleStyle>
    <p:bodyStyle>
      <a:lvl1pPr marL="452438" indent="-452438" algn="l" defTabSz="914400" rtl="0" eaLnBrk="1" latinLnBrk="0" hangingPunct="1">
        <a:lnSpc>
          <a:spcPct val="125000"/>
        </a:lnSpc>
        <a:spcBef>
          <a:spcPts val="600"/>
        </a:spcBef>
        <a:buClr>
          <a:srgbClr val="C00000"/>
        </a:buClr>
        <a:buFont typeface="Wingdings" panose="05000000000000000000" pitchFamily="2" charset="2"/>
        <a:buChar char="&amp;"/>
        <a:defRPr sz="24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lnSpc>
          <a:spcPct val="125000"/>
        </a:lnSpc>
        <a:spcBef>
          <a:spcPts val="600"/>
        </a:spcBef>
        <a:buClr>
          <a:srgbClr val="00B050"/>
        </a:buClr>
        <a:buSzPct val="120000"/>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2pPr>
      <a:lvl3pPr marL="1071563" indent="-344488" algn="l" defTabSz="914400" rtl="0" eaLnBrk="1" latinLnBrk="0" hangingPunct="1">
        <a:lnSpc>
          <a:spcPct val="125000"/>
        </a:lnSpc>
        <a:spcBef>
          <a:spcPts val="600"/>
        </a:spcBef>
        <a:buClr>
          <a:srgbClr val="3333FF"/>
        </a:buClr>
        <a:buSzPct val="110000"/>
        <a:buFont typeface="Wingdings" panose="05000000000000000000" pitchFamily="2" charset="2"/>
        <a:buChar char="p"/>
        <a:defRPr sz="1800" kern="1200">
          <a:solidFill>
            <a:schemeClr val="tx1"/>
          </a:solidFill>
          <a:latin typeface="微软雅黑" panose="020B0503020204020204" pitchFamily="34" charset="-122"/>
          <a:ea typeface="微软雅黑" panose="020B0503020204020204" pitchFamily="34" charset="-122"/>
          <a:cs typeface="+mn-cs"/>
        </a:defRPr>
      </a:lvl3pPr>
      <a:lvl4pPr marL="1347788" indent="-317500" algn="l" defTabSz="914400" rtl="0" eaLnBrk="1" latinLnBrk="0" hangingPunct="1">
        <a:lnSpc>
          <a:spcPct val="125000"/>
        </a:lnSpc>
        <a:spcBef>
          <a:spcPts val="600"/>
        </a:spcBef>
        <a:buClr>
          <a:srgbClr val="CC00CC"/>
        </a:buClr>
        <a:buFont typeface="Wingdings" panose="05000000000000000000" pitchFamily="2" charset="2"/>
        <a:buChar char="u"/>
        <a:defRPr sz="1800" kern="1200">
          <a:solidFill>
            <a:schemeClr val="tx1"/>
          </a:solidFill>
          <a:latin typeface="微软雅黑" panose="020B0503020204020204" pitchFamily="34" charset="-122"/>
          <a:ea typeface="微软雅黑" panose="020B0503020204020204" pitchFamily="34" charset="-122"/>
          <a:cs typeface="+mn-cs"/>
        </a:defRPr>
      </a:lvl4pPr>
      <a:lvl5pPr marL="1524000" indent="-228600" algn="l" defTabSz="914400" rtl="0" eaLnBrk="1" latinLnBrk="0" hangingPunct="1">
        <a:lnSpc>
          <a:spcPct val="125000"/>
        </a:lnSpc>
        <a:spcBef>
          <a:spcPts val="600"/>
        </a:spcBef>
        <a:buClr>
          <a:srgbClr val="FF9900"/>
        </a:buClr>
        <a:buFont typeface="Wingdings" panose="05000000000000000000" pitchFamily="2" charset="2"/>
        <a:buChar char="l"/>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钍铀专项模板"/>
          <p:cNvPicPr>
            <a:picLocks noChangeAspect="1" noChangeArrowheads="1"/>
          </p:cNvPicPr>
          <p:nvPr/>
        </p:nvPicPr>
        <p:blipFill>
          <a:blip r:embed="rId2" cstate="print"/>
          <a:srcRect b="57811"/>
          <a:stretch>
            <a:fillRect/>
          </a:stretch>
        </p:blipFill>
        <p:spPr bwMode="auto">
          <a:xfrm>
            <a:off x="0" y="0"/>
            <a:ext cx="12192000" cy="2893325"/>
          </a:xfrm>
          <a:prstGeom prst="rect">
            <a:avLst/>
          </a:prstGeom>
          <a:noFill/>
          <a:ln w="9525">
            <a:noFill/>
            <a:miter lim="800000"/>
            <a:headEnd/>
            <a:tailEnd/>
          </a:ln>
        </p:spPr>
      </p:pic>
      <p:sp>
        <p:nvSpPr>
          <p:cNvPr id="3" name="标题 5"/>
          <p:cNvSpPr txBox="1">
            <a:spLocks/>
          </p:cNvSpPr>
          <p:nvPr/>
        </p:nvSpPr>
        <p:spPr>
          <a:xfrm>
            <a:off x="1559496" y="2420888"/>
            <a:ext cx="9217024" cy="1152128"/>
          </a:xfrm>
          <a:prstGeom prst="rect">
            <a:avLst/>
          </a:prstGeom>
        </p:spPr>
        <p:txBody>
          <a:bodyPr>
            <a:normAutofit/>
          </a:bodyPr>
          <a:lstStyle>
            <a:lvl1pPr algn="ctr" rtl="0" eaLnBrk="0" fontAlgn="base" hangingPunct="0">
              <a:spcBef>
                <a:spcPct val="0"/>
              </a:spcBef>
              <a:spcAft>
                <a:spcPct val="0"/>
              </a:spcAft>
              <a:defRPr sz="3200" b="1" kern="1200">
                <a:solidFill>
                  <a:srgbClr val="0000CC"/>
                </a:solidFill>
                <a:effectLst>
                  <a:outerShdw blurRad="38100" dist="38100" dir="2700000" algn="tl">
                    <a:srgbClr val="000000">
                      <a:alpha val="43137"/>
                    </a:srgbClr>
                  </a:outerShdw>
                </a:effectLst>
                <a:latin typeface="Tahoma" pitchFamily="34" charset="0"/>
                <a:ea typeface="黑体" pitchFamily="49" charset="-122"/>
                <a:cs typeface="Tahoma" pitchFamily="34" charset="0"/>
              </a:defRPr>
            </a:lvl1pPr>
            <a:lvl2pPr algn="ctr" rtl="0" eaLnBrk="0" fontAlgn="base" hangingPunct="0">
              <a:spcBef>
                <a:spcPct val="0"/>
              </a:spcBef>
              <a:spcAft>
                <a:spcPct val="0"/>
              </a:spcAft>
              <a:defRPr sz="3200" b="1">
                <a:solidFill>
                  <a:schemeClr val="tx1"/>
                </a:solidFill>
                <a:latin typeface="黑体" pitchFamily="49" charset="-122"/>
                <a:ea typeface="黑体" pitchFamily="49" charset="-122"/>
              </a:defRPr>
            </a:lvl2pPr>
            <a:lvl3pPr algn="ctr" rtl="0" eaLnBrk="0" fontAlgn="base" hangingPunct="0">
              <a:spcBef>
                <a:spcPct val="0"/>
              </a:spcBef>
              <a:spcAft>
                <a:spcPct val="0"/>
              </a:spcAft>
              <a:defRPr sz="3200" b="1">
                <a:solidFill>
                  <a:schemeClr val="tx1"/>
                </a:solidFill>
                <a:latin typeface="黑体" pitchFamily="49" charset="-122"/>
                <a:ea typeface="黑体" pitchFamily="49" charset="-122"/>
              </a:defRPr>
            </a:lvl3pPr>
            <a:lvl4pPr algn="ctr" rtl="0" eaLnBrk="0" fontAlgn="base" hangingPunct="0">
              <a:spcBef>
                <a:spcPct val="0"/>
              </a:spcBef>
              <a:spcAft>
                <a:spcPct val="0"/>
              </a:spcAft>
              <a:defRPr sz="3200" b="1">
                <a:solidFill>
                  <a:schemeClr val="tx1"/>
                </a:solidFill>
                <a:latin typeface="黑体" pitchFamily="49" charset="-122"/>
                <a:ea typeface="黑体" pitchFamily="49" charset="-122"/>
              </a:defRPr>
            </a:lvl4pPr>
            <a:lvl5pPr algn="ctr" rtl="0" eaLnBrk="0" fontAlgn="base" hangingPunct="0">
              <a:spcBef>
                <a:spcPct val="0"/>
              </a:spcBef>
              <a:spcAft>
                <a:spcPct val="0"/>
              </a:spcAft>
              <a:defRPr sz="3200" b="1">
                <a:solidFill>
                  <a:schemeClr val="tx1"/>
                </a:solidFill>
                <a:latin typeface="黑体" pitchFamily="49" charset="-122"/>
                <a:ea typeface="黑体" pitchFamily="49" charset="-122"/>
              </a:defRPr>
            </a:lvl5pPr>
            <a:lvl6pPr marL="457200" algn="ctr" rtl="0" fontAlgn="base">
              <a:spcBef>
                <a:spcPct val="0"/>
              </a:spcBef>
              <a:spcAft>
                <a:spcPct val="0"/>
              </a:spcAft>
              <a:defRPr sz="3200" b="1">
                <a:solidFill>
                  <a:schemeClr val="tx1"/>
                </a:solidFill>
                <a:latin typeface="黑体" pitchFamily="49" charset="-122"/>
                <a:ea typeface="黑体" pitchFamily="49" charset="-122"/>
              </a:defRPr>
            </a:lvl6pPr>
            <a:lvl7pPr marL="914400" algn="ctr" rtl="0" fontAlgn="base">
              <a:spcBef>
                <a:spcPct val="0"/>
              </a:spcBef>
              <a:spcAft>
                <a:spcPct val="0"/>
              </a:spcAft>
              <a:defRPr sz="3200" b="1">
                <a:solidFill>
                  <a:schemeClr val="tx1"/>
                </a:solidFill>
                <a:latin typeface="黑体" pitchFamily="49" charset="-122"/>
                <a:ea typeface="黑体" pitchFamily="49" charset="-122"/>
              </a:defRPr>
            </a:lvl7pPr>
            <a:lvl8pPr marL="1371600" algn="ctr" rtl="0" fontAlgn="base">
              <a:spcBef>
                <a:spcPct val="0"/>
              </a:spcBef>
              <a:spcAft>
                <a:spcPct val="0"/>
              </a:spcAft>
              <a:defRPr sz="3200" b="1">
                <a:solidFill>
                  <a:schemeClr val="tx1"/>
                </a:solidFill>
                <a:latin typeface="黑体" pitchFamily="49" charset="-122"/>
                <a:ea typeface="黑体" pitchFamily="49" charset="-122"/>
              </a:defRPr>
            </a:lvl8pPr>
            <a:lvl9pPr marL="1828800" algn="ctr" rtl="0" fontAlgn="base">
              <a:spcBef>
                <a:spcPct val="0"/>
              </a:spcBef>
              <a:spcAft>
                <a:spcPct val="0"/>
              </a:spcAft>
              <a:defRPr sz="3200" b="1">
                <a:solidFill>
                  <a:schemeClr val="tx1"/>
                </a:solidFill>
                <a:latin typeface="黑体" pitchFamily="49" charset="-122"/>
                <a:ea typeface="黑体" pitchFamily="49" charset="-122"/>
              </a:defRPr>
            </a:lvl9pPr>
          </a:lstStyle>
          <a:p>
            <a:pPr eaLnBrk="1" hangingPunct="1"/>
            <a:r>
              <a:rPr lang="zh-CN" altLang="en-US" sz="4800" dirty="0" smtClean="0">
                <a:solidFill>
                  <a:schemeClr val="tx1"/>
                </a:solidFill>
                <a:latin typeface="Times New Roman" panose="02020603050405020304" pitchFamily="18" charset="0"/>
                <a:cs typeface="Times New Roman" panose="02020603050405020304" pitchFamily="18" charset="0"/>
              </a:rPr>
              <a:t>低本底探测用高纯材料成分分析</a:t>
            </a:r>
            <a:endParaRPr lang="en-US" altLang="zh-CN" sz="4800" dirty="0">
              <a:solidFill>
                <a:srgbClr val="0000FF"/>
              </a:solidFill>
              <a:latin typeface="微软雅黑" panose="020B0503020204020204" pitchFamily="34" charset="-122"/>
              <a:ea typeface="微软雅黑" panose="020B0503020204020204" pitchFamily="34" charset="-122"/>
              <a:cs typeface="+mj-cs"/>
              <a:sym typeface="Calibri" panose="020F0502020204030204" pitchFamily="34" charset="0"/>
            </a:endParaRPr>
          </a:p>
        </p:txBody>
      </p:sp>
      <p:sp>
        <p:nvSpPr>
          <p:cNvPr id="5" name="任意多边形 4"/>
          <p:cNvSpPr/>
          <p:nvPr/>
        </p:nvSpPr>
        <p:spPr>
          <a:xfrm>
            <a:off x="2999656" y="3717032"/>
            <a:ext cx="6480720" cy="2376264"/>
          </a:xfrm>
          <a:custGeom>
            <a:avLst/>
            <a:gdLst>
              <a:gd name="connsiteX0" fmla="*/ 0 w 7272808"/>
              <a:gd name="connsiteY0" fmla="*/ 0 h 2254338"/>
              <a:gd name="connsiteX1" fmla="*/ 7272808 w 7272808"/>
              <a:gd name="connsiteY1" fmla="*/ 0 h 2254338"/>
              <a:gd name="connsiteX2" fmla="*/ 7272808 w 7272808"/>
              <a:gd name="connsiteY2" fmla="*/ 2254338 h 2254338"/>
              <a:gd name="connsiteX3" fmla="*/ 0 w 7272808"/>
              <a:gd name="connsiteY3" fmla="*/ 2254338 h 2254338"/>
              <a:gd name="connsiteX4" fmla="*/ 0 w 7272808"/>
              <a:gd name="connsiteY4" fmla="*/ 0 h 225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2808" h="2254338">
                <a:moveTo>
                  <a:pt x="0" y="0"/>
                </a:moveTo>
                <a:lnTo>
                  <a:pt x="7272808" y="0"/>
                </a:lnTo>
                <a:lnTo>
                  <a:pt x="7272808" y="2254338"/>
                </a:lnTo>
                <a:lnTo>
                  <a:pt x="0" y="22543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912" tIns="144000" rIns="170688" bIns="360000" numCol="1" spcCol="1270" anchor="t" anchorCtr="0">
            <a:noAutofit/>
          </a:bodyPr>
          <a:lstStyle/>
          <a:p>
            <a:pPr algn="ctr">
              <a:lnSpc>
                <a:spcPct val="130000"/>
              </a:lnSpc>
              <a:spcBef>
                <a:spcPct val="0"/>
              </a:spcBef>
            </a:pPr>
            <a:r>
              <a:rPr lang="zh-CN" altLang="en-US" sz="3600" dirty="0" smtClean="0">
                <a:solidFill>
                  <a:schemeClr val="tx1"/>
                </a:solidFill>
                <a:latin typeface="黑体" pitchFamily="49" charset="-122"/>
                <a:ea typeface="黑体" pitchFamily="49" charset="-122"/>
                <a:cs typeface="Times New Roman" panose="02020603050405020304" pitchFamily="18" charset="0"/>
              </a:rPr>
              <a:t>唐晓星</a:t>
            </a:r>
            <a:endParaRPr lang="en-US" altLang="zh-CN" sz="3600" dirty="0" smtClean="0">
              <a:solidFill>
                <a:schemeClr val="tx1"/>
              </a:solidFill>
              <a:latin typeface="黑体" pitchFamily="49" charset="-122"/>
              <a:ea typeface="黑体" pitchFamily="49" charset="-122"/>
              <a:cs typeface="Times New Roman" panose="02020603050405020304" pitchFamily="18" charset="0"/>
            </a:endParaRPr>
          </a:p>
          <a:p>
            <a:pPr algn="ctr">
              <a:spcBef>
                <a:spcPct val="0"/>
              </a:spcBef>
            </a:pPr>
            <a:endParaRPr lang="en-US" altLang="zh-CN" sz="2400" dirty="0" smtClean="0">
              <a:latin typeface="黑体" pitchFamily="49" charset="-122"/>
              <a:ea typeface="黑体" pitchFamily="49" charset="-122"/>
              <a:cs typeface="Times New Roman" panose="02020603050405020304" pitchFamily="18" charset="0"/>
            </a:endParaRPr>
          </a:p>
          <a:p>
            <a:pPr algn="ctr">
              <a:spcBef>
                <a:spcPct val="0"/>
              </a:spcBef>
            </a:pPr>
            <a:r>
              <a:rPr lang="zh-CN" altLang="en-US" sz="2400" dirty="0" smtClean="0">
                <a:latin typeface="黑体" pitchFamily="49" charset="-122"/>
                <a:ea typeface="黑体" pitchFamily="49" charset="-122"/>
                <a:cs typeface="Times New Roman" panose="02020603050405020304" pitchFamily="18" charset="0"/>
              </a:rPr>
              <a:t>中国科学院上海应用物理研究所</a:t>
            </a:r>
            <a:endParaRPr lang="en-US" altLang="zh-CN" sz="2400" dirty="0" smtClean="0">
              <a:latin typeface="黑体" pitchFamily="49" charset="-122"/>
              <a:ea typeface="黑体" pitchFamily="49" charset="-122"/>
              <a:cs typeface="Times New Roman" panose="02020603050405020304" pitchFamily="18" charset="0"/>
            </a:endParaRPr>
          </a:p>
          <a:p>
            <a:pPr algn="ctr">
              <a:lnSpc>
                <a:spcPct val="130000"/>
              </a:lnSpc>
              <a:spcBef>
                <a:spcPct val="0"/>
              </a:spcBef>
            </a:pPr>
            <a:r>
              <a:rPr lang="en-US" altLang="zh-CN" sz="2400" dirty="0" smtClean="0">
                <a:latin typeface="黑体" pitchFamily="49" charset="-122"/>
                <a:ea typeface="黑体" pitchFamily="49" charset="-122"/>
                <a:cs typeface="Times New Roman" panose="02020603050405020304" pitchFamily="18" charset="0"/>
              </a:rPr>
              <a:t>2023.12.17</a:t>
            </a:r>
          </a:p>
          <a:p>
            <a:pPr algn="ctr">
              <a:lnSpc>
                <a:spcPct val="130000"/>
              </a:lnSpc>
              <a:spcBef>
                <a:spcPct val="0"/>
              </a:spcBef>
            </a:pPr>
            <a:endParaRPr lang="en-US" altLang="zh-CN" sz="2400" dirty="0">
              <a:latin typeface="黑体" pitchFamily="49" charset="-122"/>
              <a:ea typeface="黑体" pitchFamily="49" charset="-122"/>
              <a:cs typeface="Times New Roman" panose="02020603050405020304" pitchFamily="18" charset="0"/>
            </a:endParaRPr>
          </a:p>
        </p:txBody>
      </p:sp>
      <p:pic>
        <p:nvPicPr>
          <p:cNvPr id="6" name="Picture 10" descr="标识+SINAP+中英全"/>
          <p:cNvPicPr>
            <a:picLocks noChangeAspect="1" noChangeArrowheads="1"/>
          </p:cNvPicPr>
          <p:nvPr/>
        </p:nvPicPr>
        <p:blipFill>
          <a:blip r:embed="rId3" cstate="email"/>
          <a:srcRect/>
          <a:stretch>
            <a:fillRect/>
          </a:stretch>
        </p:blipFill>
        <p:spPr bwMode="auto">
          <a:xfrm>
            <a:off x="0" y="44624"/>
            <a:ext cx="4752528" cy="620688"/>
          </a:xfrm>
          <a:prstGeom prst="rect">
            <a:avLst/>
          </a:prstGeom>
          <a:noFill/>
          <a:ln w="9525">
            <a:noFill/>
            <a:miter lim="800000"/>
            <a:headEnd/>
            <a:tailEnd/>
          </a:ln>
        </p:spPr>
      </p:pic>
    </p:spTree>
    <p:extLst>
      <p:ext uri="{BB962C8B-B14F-4D97-AF65-F5344CB8AC3E}">
        <p14:creationId xmlns:p14="http://schemas.microsoft.com/office/powerpoint/2010/main" xmlns="" val="219417039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err="1">
                <a:solidFill>
                  <a:schemeClr val="tx1"/>
                </a:solidFill>
                <a:latin typeface="Times New Roman" panose="02020603050405020304" pitchFamily="18" charset="0"/>
                <a:cs typeface="Times New Roman" panose="02020603050405020304" pitchFamily="18" charset="0"/>
              </a:rPr>
              <a:t>Th&amp;U</a:t>
            </a:r>
            <a:r>
              <a:rPr lang="en-US" altLang="zh-CN" sz="3600" dirty="0">
                <a:solidFill>
                  <a:schemeClr val="tx1"/>
                </a:solidFill>
                <a:latin typeface="Times New Roman" panose="02020603050405020304" pitchFamily="18" charset="0"/>
                <a:cs typeface="Times New Roman" panose="02020603050405020304" pitchFamily="18" charset="0"/>
              </a:rPr>
              <a:t> </a:t>
            </a:r>
            <a:r>
              <a:rPr lang="en-US" altLang="zh-CN" sz="3600" dirty="0" smtClean="0">
                <a:solidFill>
                  <a:schemeClr val="tx1"/>
                </a:solidFill>
                <a:latin typeface="Times New Roman" panose="02020603050405020304" pitchFamily="18" charset="0"/>
                <a:cs typeface="Times New Roman" panose="02020603050405020304" pitchFamily="18" charset="0"/>
              </a:rPr>
              <a:t>content</a:t>
            </a:r>
            <a:endParaRPr lang="zh-CN" altLang="en-US" sz="3600" dirty="0">
              <a:solidFill>
                <a:schemeClr val="tx1"/>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09604" y="1522414"/>
            <a:ext cx="11410817" cy="1643041"/>
          </a:xfrm>
        </p:spPr>
        <p:txBody>
          <a:bodyPr>
            <a:normAutofit fontScale="70000" lnSpcReduction="20000"/>
          </a:bodyPr>
          <a:lstStyle/>
          <a:p>
            <a:r>
              <a:rPr lang="en-US" altLang="zh-CN" sz="2800" dirty="0" smtClean="0">
                <a:latin typeface="Times New Roman" panose="02020603050405020304" pitchFamily="18" charset="0"/>
                <a:cs typeface="Times New Roman" panose="02020603050405020304" pitchFamily="18" charset="0"/>
              </a:rPr>
              <a:t>Preparation: mentioned before</a:t>
            </a:r>
          </a:p>
          <a:p>
            <a:r>
              <a:rPr lang="en-US" altLang="zh-CN" sz="2800" dirty="0" smtClean="0">
                <a:latin typeface="Times New Roman" panose="02020603050405020304" pitchFamily="18" charset="0"/>
                <a:cs typeface="Times New Roman" panose="02020603050405020304" pitchFamily="18" charset="0"/>
              </a:rPr>
              <a:t>Dilution factor:  1000</a:t>
            </a:r>
          </a:p>
          <a:p>
            <a:r>
              <a:rPr lang="en-US" altLang="zh-CN" sz="2800" dirty="0" smtClean="0">
                <a:latin typeface="Times New Roman" panose="02020603050405020304" pitchFamily="18" charset="0"/>
                <a:cs typeface="Times New Roman" panose="02020603050405020304" pitchFamily="18" charset="0"/>
              </a:rPr>
              <a:t>Calibration solution concentration: </a:t>
            </a:r>
          </a:p>
          <a:p>
            <a:pPr>
              <a:buFont typeface="Arial" panose="020B0604020202020204" pitchFamily="34" charset="0"/>
              <a:buChar char="•"/>
            </a:pPr>
            <a:r>
              <a:rPr lang="en-US" altLang="zh-CN" sz="2800" dirty="0" smtClean="0">
                <a:latin typeface="Times New Roman" panose="02020603050405020304" pitchFamily="18" charset="0"/>
                <a:cs typeface="Times New Roman" panose="02020603050405020304" pitchFamily="18" charset="0"/>
              </a:rPr>
              <a:t>zero</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0.508ppt</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1.073ppt</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4.776ppt</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10.13ppt</a:t>
            </a:r>
            <a:r>
              <a:rPr lang="en-US" altLang="zh-CN" sz="2800" dirty="0">
                <a:latin typeface="Times New Roman" panose="02020603050405020304" pitchFamily="18" charset="0"/>
                <a:cs typeface="Times New Roman" panose="02020603050405020304" pitchFamily="18" charset="0"/>
              </a:rPr>
              <a:t>.</a:t>
            </a:r>
            <a:endParaRPr lang="en-US" altLang="zh-CN" sz="2800" dirty="0" smtClean="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10</a:t>
            </a:fld>
            <a:endParaRPr lang="zh-CN" altLang="en-US"/>
          </a:p>
        </p:txBody>
      </p:sp>
      <p:sp>
        <p:nvSpPr>
          <p:cNvPr id="5" name="内容占位符 4"/>
          <p:cNvSpPr>
            <a:spLocks noGrp="1"/>
          </p:cNvSpPr>
          <p:nvPr>
            <p:ph idx="4294967295"/>
          </p:nvPr>
        </p:nvSpPr>
        <p:spPr>
          <a:xfrm>
            <a:off x="3215680" y="28848"/>
            <a:ext cx="8366720" cy="504000"/>
          </a:xfrm>
        </p:spPr>
        <p:txBody>
          <a:bodyPr>
            <a:normAutofit fontScale="92500" lnSpcReduction="10000"/>
          </a:bodyPr>
          <a:lstStyle/>
          <a:p>
            <a:pPr algn="r">
              <a:buNone/>
            </a:pPr>
            <a:r>
              <a:rPr lang="en-US" altLang="zh-CN" dirty="0">
                <a:solidFill>
                  <a:schemeClr val="tx1"/>
                </a:solidFill>
                <a:latin typeface="Times New Roman" panose="02020603050405020304" pitchFamily="18" charset="0"/>
                <a:cs typeface="Times New Roman" panose="02020603050405020304" pitchFamily="18" charset="0"/>
              </a:rPr>
              <a:t>IPC </a:t>
            </a:r>
            <a:r>
              <a:rPr lang="en-US" altLang="zh-CN" baseline="30000" dirty="0">
                <a:solidFill>
                  <a:schemeClr val="tx1"/>
                </a:solidFill>
                <a:latin typeface="Times New Roman" panose="02020603050405020304" pitchFamily="18" charset="0"/>
                <a:cs typeface="Times New Roman" panose="02020603050405020304" pitchFamily="18" charset="0"/>
              </a:rPr>
              <a:t>100</a:t>
            </a:r>
            <a:r>
              <a:rPr lang="en-US" altLang="zh-CN" dirty="0">
                <a:solidFill>
                  <a:schemeClr val="tx1"/>
                </a:solidFill>
                <a:latin typeface="Times New Roman" panose="02020603050405020304" pitchFamily="18" charset="0"/>
                <a:cs typeface="Times New Roman" panose="02020603050405020304" pitchFamily="18" charset="0"/>
              </a:rPr>
              <a:t>MoO</a:t>
            </a:r>
            <a:r>
              <a:rPr lang="en-US" altLang="zh-CN" baseline="-25000" dirty="0">
                <a:solidFill>
                  <a:schemeClr val="tx1"/>
                </a:solidFill>
                <a:latin typeface="Times New Roman" panose="02020603050405020304" pitchFamily="18" charset="0"/>
                <a:cs typeface="Times New Roman" panose="02020603050405020304" pitchFamily="18" charset="0"/>
              </a:rPr>
              <a:t>3</a:t>
            </a:r>
            <a:r>
              <a:rPr lang="en-US" altLang="zh-CN" dirty="0">
                <a:solidFill>
                  <a:schemeClr val="tx1"/>
                </a:solidFill>
                <a:latin typeface="Times New Roman" panose="02020603050405020304" pitchFamily="18" charset="0"/>
                <a:cs typeface="Times New Roman" panose="02020603050405020304" pitchFamily="18" charset="0"/>
              </a:rPr>
              <a:t> sample </a:t>
            </a:r>
            <a:r>
              <a:rPr lang="en-US" altLang="zh-CN" dirty="0" smtClean="0">
                <a:solidFill>
                  <a:schemeClr val="tx1"/>
                </a:solidFill>
                <a:latin typeface="Times New Roman" panose="02020603050405020304" pitchFamily="18" charset="0"/>
                <a:cs typeface="Times New Roman" panose="02020603050405020304" pitchFamily="18" charset="0"/>
              </a:rPr>
              <a:t>testing</a:t>
            </a:r>
            <a:endParaRPr lang="en-US" altLang="zh-CN"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889146" y="3165454"/>
            <a:ext cx="10449268"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Experimentation</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Result</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xmlns="" val="3001598691"/>
              </p:ext>
            </p:extLst>
          </p:nvPr>
        </p:nvGraphicFramePr>
        <p:xfrm>
          <a:off x="340993" y="3615156"/>
          <a:ext cx="7492606" cy="3143784"/>
        </p:xfrm>
        <a:graphic>
          <a:graphicData uri="http://schemas.openxmlformats.org/drawingml/2006/table">
            <a:tbl>
              <a:tblPr>
                <a:tableStyleId>{9D7B26C5-4107-4FEC-AEDC-1716B250A1EF}</a:tableStyleId>
              </a:tblPr>
              <a:tblGrid>
                <a:gridCol w="1367472"/>
                <a:gridCol w="1367472"/>
                <a:gridCol w="1367472"/>
                <a:gridCol w="1367472"/>
                <a:gridCol w="2022718"/>
              </a:tblGrid>
              <a:tr h="255804">
                <a:tc>
                  <a:txBody>
                    <a:bodyPr/>
                    <a:lstStyle/>
                    <a:p>
                      <a:pPr algn="ctr" fontAlgn="b"/>
                      <a:r>
                        <a:rPr lang="en-US" sz="1600" u="none" strike="noStrike" dirty="0" smtClean="0">
                          <a:effectLst/>
                        </a:rPr>
                        <a:t>Sample</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err="1" smtClean="0">
                          <a:effectLst/>
                        </a:rPr>
                        <a:t>Th</a:t>
                      </a:r>
                      <a:r>
                        <a:rPr lang="en-US" sz="1600" u="none" strike="noStrike" dirty="0" smtClean="0">
                          <a:effectLst/>
                        </a:rPr>
                        <a:t>/</a:t>
                      </a:r>
                      <a:r>
                        <a:rPr lang="en-US" sz="1600" u="none" strike="noStrike" dirty="0" err="1" smtClean="0">
                          <a:effectLst/>
                        </a:rPr>
                        <a:t>ppt</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U/</a:t>
                      </a:r>
                      <a:r>
                        <a:rPr lang="en-US" sz="1600" u="none" strike="noStrike" dirty="0" err="1" smtClean="0">
                          <a:effectLst/>
                        </a:rPr>
                        <a:t>ppt</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r>
              <a:tr h="232388">
                <a:tc gridSpan="2">
                  <a:txBody>
                    <a:bodyPr/>
                    <a:lstStyle/>
                    <a:p>
                      <a:pPr algn="l" fontAlgn="b"/>
                      <a:r>
                        <a:rPr lang="en-US" sz="1600" u="none" strike="noStrike" dirty="0" smtClean="0">
                          <a:effectLst/>
                        </a:rPr>
                        <a:t>Measurement </a:t>
                      </a:r>
                      <a:r>
                        <a:rPr lang="en-US" sz="1600" u="none" strike="noStrike" dirty="0">
                          <a:effectLst/>
                        </a:rPr>
                        <a:t>value</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hMerge="1">
                  <a:txBody>
                    <a:bodyPr/>
                    <a:lstStyle/>
                    <a:p>
                      <a:endParaRPr lang="zh-CN" altLang="en-US"/>
                    </a:p>
                  </a:txBody>
                  <a:tcPr/>
                </a:tc>
                <a:tc>
                  <a:txBody>
                    <a:bodyPr/>
                    <a:lstStyle/>
                    <a:p>
                      <a:pPr algn="ctr" fontAlgn="b"/>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b"/>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r>
              <a:tr h="232388">
                <a:tc>
                  <a:txBody>
                    <a:bodyPr/>
                    <a:lstStyle/>
                    <a:p>
                      <a:pPr algn="ctr" fontAlgn="b"/>
                      <a:r>
                        <a:rPr lang="en-US" sz="1600" u="none" strike="noStrike" dirty="0" smtClean="0">
                          <a:effectLst/>
                        </a:rPr>
                        <a:t>Blank</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0.003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0.002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32388">
                <a:tc rowSpan="2">
                  <a:txBody>
                    <a:bodyPr/>
                    <a:lstStyle/>
                    <a:p>
                      <a:pPr algn="ctr" fontAlgn="b"/>
                      <a:r>
                        <a:rPr lang="en-US" sz="1600" u="none" strike="noStrike" dirty="0" smtClean="0">
                          <a:effectLst/>
                        </a:rPr>
                        <a:t>MoO</a:t>
                      </a:r>
                      <a:r>
                        <a:rPr lang="en-US" sz="1600" u="none" strike="noStrike" baseline="-25000" dirty="0" smtClean="0">
                          <a:effectLst/>
                        </a:rPr>
                        <a:t>3</a:t>
                      </a:r>
                      <a:r>
                        <a:rPr lang="en-US" sz="1600" u="none" strike="noStrike" dirty="0" smtClean="0">
                          <a:effectLst/>
                        </a:rPr>
                        <a:t>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1.289</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smtClean="0">
                          <a:effectLst/>
                        </a:rPr>
                        <a:t>0.190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32388">
                <a:tc vMerge="1">
                  <a:txBody>
                    <a:bodyPr/>
                    <a:lstStyle/>
                    <a:p>
                      <a:pPr algn="l" fontAlgn="b"/>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b"/>
                </a:tc>
                <a:tc>
                  <a:txBody>
                    <a:bodyPr/>
                    <a:lstStyle/>
                    <a:p>
                      <a:pPr algn="ctr" fontAlgn="b"/>
                      <a:r>
                        <a:rPr lang="en-US" altLang="zh-CN" sz="1600" u="none" strike="noStrike">
                          <a:effectLst/>
                        </a:rPr>
                        <a:t>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1.645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smtClean="0">
                          <a:effectLst/>
                        </a:rPr>
                        <a:t>0.140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32388">
                <a:tc gridSpan="2">
                  <a:txBody>
                    <a:bodyPr/>
                    <a:lstStyle/>
                    <a:p>
                      <a:pPr algn="l" fontAlgn="b"/>
                      <a:r>
                        <a:rPr lang="en-US" sz="1600" u="none" strike="noStrike" dirty="0" smtClean="0">
                          <a:effectLst/>
                        </a:rPr>
                        <a:t>Subtract </a:t>
                      </a:r>
                      <a:r>
                        <a:rPr lang="en-US" sz="1600" u="none" strike="noStrike" dirty="0">
                          <a:effectLst/>
                        </a:rPr>
                        <a:t>blank</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hMerge="1">
                  <a:txBody>
                    <a:bodyPr/>
                    <a:lstStyle/>
                    <a:p>
                      <a:endParaRPr lang="zh-CN" altLang="en-US"/>
                    </a:p>
                  </a:txBody>
                  <a:tcPr/>
                </a:tc>
                <a:tc>
                  <a:txBody>
                    <a:bodyPr/>
                    <a:lstStyle/>
                    <a:p>
                      <a:pPr algn="ctr" fontAlgn="b"/>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rPr>
                        <a:t>Dilution factor</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32388">
                <a:tc rowSpan="2">
                  <a:txBody>
                    <a:bodyPr/>
                    <a:lstStyle/>
                    <a:p>
                      <a:pPr algn="ctr" fontAlgn="b"/>
                      <a:r>
                        <a:rPr lang="en-US" sz="1600" u="none" strike="noStrike" dirty="0" smtClean="0">
                          <a:effectLst/>
                        </a:rPr>
                        <a:t>MoO</a:t>
                      </a:r>
                      <a:r>
                        <a:rPr lang="en-US" sz="1600" u="none" strike="noStrike" baseline="-25000" dirty="0" smtClean="0">
                          <a:effectLst/>
                        </a:rPr>
                        <a:t>3</a:t>
                      </a:r>
                      <a:r>
                        <a:rPr lang="en-US" sz="1600" u="none" strike="noStrike" dirty="0" smtClean="0">
                          <a:effectLst/>
                        </a:rPr>
                        <a:t>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rPr>
                        <a:t>1</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rPr>
                        <a:t>1.286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0.188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999.4</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32388">
                <a:tc vMerge="1">
                  <a:txBody>
                    <a:bodyPr/>
                    <a:lstStyle/>
                    <a:p>
                      <a:pPr algn="l" fontAlgn="b"/>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b"/>
                </a:tc>
                <a:tc>
                  <a:txBody>
                    <a:bodyPr/>
                    <a:lstStyle/>
                    <a:p>
                      <a:pPr algn="ctr" fontAlgn="b"/>
                      <a:r>
                        <a:rPr lang="en-US" altLang="zh-CN" sz="1600" u="none" strike="noStrike">
                          <a:effectLst/>
                        </a:rPr>
                        <a:t>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1.642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0.138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982.6</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32388">
                <a:tc gridSpan="3">
                  <a:txBody>
                    <a:bodyPr/>
                    <a:lstStyle/>
                    <a:p>
                      <a:pPr algn="l" fontAlgn="b"/>
                      <a:r>
                        <a:rPr lang="en-US" sz="1600" u="none" strike="noStrike" dirty="0" smtClean="0">
                          <a:effectLst/>
                        </a:rPr>
                        <a:t>Multiply </a:t>
                      </a:r>
                      <a:r>
                        <a:rPr lang="en-US" sz="1600" u="none" strike="noStrike" dirty="0">
                          <a:effectLst/>
                        </a:rPr>
                        <a:t>dilution factor</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hMerge="1">
                  <a:txBody>
                    <a:bodyPr/>
                    <a:lstStyle/>
                    <a:p>
                      <a:endParaRPr lang="zh-CN" altLang="en-US"/>
                    </a:p>
                  </a:txBody>
                  <a:tcPr/>
                </a:tc>
                <a:tc hMerge="1">
                  <a:txBody>
                    <a:bodyPr/>
                    <a:lstStyle/>
                    <a:p>
                      <a:endParaRPr lang="zh-CN" altLang="en-US"/>
                    </a:p>
                  </a:txBody>
                  <a:tcP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endParaRPr lang="zh-CN" altLang="en-US"/>
                    </a:p>
                  </a:txBody>
                  <a:tcPr marL="9216" marR="9216" marT="7620" marB="0" anchor="ctr"/>
                </a:tc>
              </a:tr>
              <a:tr h="232388">
                <a:tc rowSpan="2">
                  <a:txBody>
                    <a:bodyPr/>
                    <a:lstStyle/>
                    <a:p>
                      <a:pPr algn="ctr" fontAlgn="b"/>
                      <a:r>
                        <a:rPr lang="en-US" sz="1600" u="none" strike="noStrike" dirty="0">
                          <a:effectLst/>
                        </a:rPr>
                        <a:t>MoO</a:t>
                      </a:r>
                      <a:r>
                        <a:rPr lang="en-US" sz="1600" u="none" strike="noStrike" baseline="-25000" dirty="0">
                          <a:effectLst/>
                        </a:rPr>
                        <a:t>3</a:t>
                      </a:r>
                      <a:r>
                        <a:rPr lang="en-US" sz="1600" u="none" strike="noStrike" dirty="0">
                          <a:effectLst/>
                        </a:rPr>
                        <a:t> </a:t>
                      </a:r>
                    </a:p>
                    <a:p>
                      <a:pPr algn="ctr" fontAlgn="b"/>
                      <a:r>
                        <a:rPr lang="en-US" sz="1600" u="none" strike="noStrike" dirty="0" smtClean="0">
                          <a:effectLst/>
                        </a:rPr>
                        <a:t>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1285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188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endParaRPr lang="zh-CN" altLang="en-US"/>
                    </a:p>
                  </a:txBody>
                  <a:tcPr marL="9216" marR="9216" marT="7620" marB="0" anchor="ctr"/>
                </a:tc>
              </a:tr>
              <a:tr h="232388">
                <a:tc vMerge="1">
                  <a:txBody>
                    <a:bodyPr/>
                    <a:lstStyle/>
                    <a:p>
                      <a:pPr algn="l" fontAlgn="b"/>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20" marR="7620" marT="7620" marB="0" anchor="b"/>
                </a:tc>
                <a:tc>
                  <a:txBody>
                    <a:bodyPr/>
                    <a:lstStyle/>
                    <a:p>
                      <a:pPr algn="ctr" fontAlgn="b"/>
                      <a:r>
                        <a:rPr lang="en-US" altLang="zh-CN" sz="1600" u="none" strike="noStrike">
                          <a:effectLst/>
                        </a:rPr>
                        <a:t>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rPr>
                        <a:t>1614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rPr>
                        <a:t>136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endParaRPr lang="zh-CN" altLang="en-US" dirty="0"/>
                    </a:p>
                  </a:txBody>
                  <a:tcPr marL="9216" marR="9216" marT="7620" marB="0" anchor="ctr"/>
                </a:tc>
              </a:tr>
              <a:tr h="232388">
                <a:tc>
                  <a:txBody>
                    <a:bodyPr/>
                    <a:lstStyle/>
                    <a:p>
                      <a:pPr algn="ctr" fontAlgn="b"/>
                      <a:r>
                        <a:rPr lang="en-US" sz="1600" u="none" strike="noStrike">
                          <a:effectLst/>
                        </a:rPr>
                        <a:t>average</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rPr>
                        <a:t>1449</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162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endParaRPr lang="zh-CN" altLang="en-US" dirty="0"/>
                    </a:p>
                  </a:txBody>
                  <a:tcPr marL="9216" marR="9216" marT="7620" marB="0" anchor="ctr"/>
                </a:tc>
              </a:tr>
            </a:tbl>
          </a:graphicData>
        </a:graphic>
      </p:graphicFrame>
      <p:pic>
        <p:nvPicPr>
          <p:cNvPr id="12" name="图片 11"/>
          <p:cNvPicPr>
            <a:picLocks noChangeAspect="1"/>
          </p:cNvPicPr>
          <p:nvPr/>
        </p:nvPicPr>
        <p:blipFill rotWithShape="1">
          <a:blip r:embed="rId3" cstate="print"/>
          <a:srcRect l="7213" t="1731" r="4837" b="2366"/>
          <a:stretch/>
        </p:blipFill>
        <p:spPr>
          <a:xfrm>
            <a:off x="8209132" y="1618616"/>
            <a:ext cx="3811288" cy="2335539"/>
          </a:xfrm>
          <a:prstGeom prst="rect">
            <a:avLst/>
          </a:prstGeom>
        </p:spPr>
      </p:pic>
      <p:pic>
        <p:nvPicPr>
          <p:cNvPr id="13" name="图片 12"/>
          <p:cNvPicPr>
            <a:picLocks noChangeAspect="1"/>
          </p:cNvPicPr>
          <p:nvPr/>
        </p:nvPicPr>
        <p:blipFill rotWithShape="1">
          <a:blip r:embed="rId4" cstate="print"/>
          <a:srcRect l="6962" t="3272" r="5461" b="3027"/>
          <a:stretch/>
        </p:blipFill>
        <p:spPr>
          <a:xfrm>
            <a:off x="8209133" y="3922349"/>
            <a:ext cx="3816071" cy="2661331"/>
          </a:xfrm>
          <a:prstGeom prst="rect">
            <a:avLst/>
          </a:prstGeom>
        </p:spPr>
      </p:pic>
    </p:spTree>
    <p:extLst>
      <p:ext uri="{BB962C8B-B14F-4D97-AF65-F5344CB8AC3E}">
        <p14:creationId xmlns:p14="http://schemas.microsoft.com/office/powerpoint/2010/main" xmlns="" val="2493095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pPr/>
              <a:t>11</a:t>
            </a:fld>
            <a:endParaRPr lang="zh-CN" altLang="en-US"/>
          </a:p>
        </p:txBody>
      </p:sp>
      <p:graphicFrame>
        <p:nvGraphicFramePr>
          <p:cNvPr id="9" name="内容占位符 8"/>
          <p:cNvGraphicFramePr>
            <a:graphicFrameLocks noGrp="1"/>
          </p:cNvGraphicFramePr>
          <p:nvPr>
            <p:ph idx="4294967295"/>
            <p:extLst>
              <p:ext uri="{D42A27DB-BD31-4B8C-83A1-F6EECF244321}">
                <p14:modId xmlns:p14="http://schemas.microsoft.com/office/powerpoint/2010/main" xmlns="" val="3662339221"/>
              </p:ext>
            </p:extLst>
          </p:nvPr>
        </p:nvGraphicFramePr>
        <p:xfrm>
          <a:off x="552000" y="544794"/>
          <a:ext cx="11106239" cy="6261801"/>
        </p:xfrm>
        <a:graphic>
          <a:graphicData uri="http://schemas.openxmlformats.org/drawingml/2006/table">
            <a:tbl>
              <a:tblPr>
                <a:tableStyleId>{5940675A-B579-460E-94D1-54222C63F5DA}</a:tableStyleId>
              </a:tblPr>
              <a:tblGrid>
                <a:gridCol w="685568"/>
                <a:gridCol w="1188323"/>
                <a:gridCol w="936945"/>
                <a:gridCol w="936945"/>
                <a:gridCol w="685568"/>
                <a:gridCol w="1188323"/>
                <a:gridCol w="936945"/>
                <a:gridCol w="936945"/>
                <a:gridCol w="685568"/>
                <a:gridCol w="1188323"/>
                <a:gridCol w="799841"/>
                <a:gridCol w="936945"/>
              </a:tblGrid>
              <a:tr h="147691">
                <a:tc>
                  <a:txBody>
                    <a:bodyPr/>
                    <a:lstStyle/>
                    <a:p>
                      <a:pPr algn="ctr" fontAlgn="ctr"/>
                      <a:r>
                        <a:rPr lang="en-US" sz="1050" u="none" strike="noStrike" dirty="0">
                          <a:effectLst/>
                        </a:rPr>
                        <a:t>Run</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Time</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232Th</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238U</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Run</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Time</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232Th</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238U</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Run</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Time</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232Th</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238U</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ppt</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ppt</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ppt</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ppt</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ppt</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ppt</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gridSpan="4">
                  <a:txBody>
                    <a:bodyPr/>
                    <a:lstStyle/>
                    <a:p>
                      <a:pPr algn="ctr" fontAlgn="ctr"/>
                      <a:r>
                        <a:rPr lang="en-US" altLang="zh-CN" sz="1050" u="none" strike="noStrike" dirty="0" smtClean="0">
                          <a:effectLst/>
                        </a:rPr>
                        <a:t>BK –standard </a:t>
                      </a:r>
                      <a:r>
                        <a:rPr lang="en-US" altLang="zh-CN" sz="1050" u="none" strike="noStrike" baseline="0" dirty="0" smtClean="0">
                          <a:effectLst/>
                        </a:rPr>
                        <a:t>solution</a:t>
                      </a:r>
                      <a:r>
                        <a:rPr lang="en-US" altLang="zh-CN" sz="1050" u="none" strike="noStrike" dirty="0" smtClean="0">
                          <a:effectLst/>
                        </a:rPr>
                        <a:t>  </a:t>
                      </a:r>
                      <a:endParaRPr lang="en-US" altLang="zh-CN" sz="1050" b="0" i="0" u="none" strike="noStrike" dirty="0">
                        <a:solidFill>
                          <a:srgbClr val="000000"/>
                        </a:solidFill>
                        <a:effectLst/>
                        <a:latin typeface="宋体" panose="02010600030101010101" pitchFamily="2" charset="-122"/>
                        <a:ea typeface="+mn-ea"/>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altLang="zh-CN" sz="1050" u="none" strike="noStrike" dirty="0" smtClean="0">
                          <a:effectLst/>
                        </a:rPr>
                        <a:t>2%HNO3 wash</a:t>
                      </a:r>
                      <a:r>
                        <a:rPr lang="en-US" altLang="zh-CN" sz="1050" u="none" strike="noStrike" baseline="0" dirty="0" smtClean="0">
                          <a:effectLst/>
                        </a:rPr>
                        <a:t> system</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10:19:37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-0.008</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10:30:57</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0.043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0.057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10:19:48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10:31:09</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0.043</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10:20:00</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0.043</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0.025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0.046</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47691">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185.6</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47691">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692.8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692.8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gridSpan="4">
                  <a:txBody>
                    <a:bodyPr/>
                    <a:lstStyle/>
                    <a:p>
                      <a:pPr algn="ctr" fontAlgn="ctr"/>
                      <a:r>
                        <a:rPr lang="en-US" altLang="zh-CN" sz="1050" u="none" strike="noStrike" dirty="0" smtClean="0">
                          <a:effectLst/>
                        </a:rPr>
                        <a:t>BK –standard </a:t>
                      </a:r>
                      <a:r>
                        <a:rPr lang="en-US" altLang="zh-CN" sz="1050" u="none" strike="noStrike" baseline="0" dirty="0" smtClean="0">
                          <a:effectLst/>
                        </a:rPr>
                        <a:t>solution</a:t>
                      </a:r>
                      <a:r>
                        <a:rPr lang="en-US" altLang="zh-CN" sz="1050" u="none" strike="noStrike" dirty="0" smtClean="0">
                          <a:effectLst/>
                        </a:rPr>
                        <a:t>  </a:t>
                      </a:r>
                      <a:endParaRPr lang="en-US" altLang="zh-CN" sz="1050" b="0" i="0" u="none" strike="noStrike" dirty="0">
                        <a:solidFill>
                          <a:srgbClr val="000000"/>
                        </a:solidFill>
                        <a:effectLst/>
                        <a:latin typeface="宋体" panose="02010600030101010101" pitchFamily="2" charset="-122"/>
                        <a:ea typeface="+mn-ea"/>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altLang="zh-CN" sz="1050" u="none" strike="noStrike" dirty="0">
                          <a:effectLst/>
                        </a:rPr>
                        <a:t>2</a:t>
                      </a:r>
                      <a:r>
                        <a:rPr lang="en-US" altLang="zh-CN" sz="1050" u="none" strike="noStrike" dirty="0" smtClean="0">
                          <a:effectLst/>
                        </a:rPr>
                        <a:t>% HNO3 wash system</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altLang="zh-CN" sz="1050" u="none" strike="noStrike" dirty="0" smtClean="0">
                          <a:effectLst/>
                        </a:rPr>
                        <a:t>2%HNO3 wash</a:t>
                      </a:r>
                      <a:r>
                        <a:rPr lang="en-US" altLang="zh-CN" sz="1050" u="none" strike="noStrike" baseline="0" dirty="0" smtClean="0">
                          <a:effectLst/>
                        </a:rPr>
                        <a:t> system</a:t>
                      </a:r>
                      <a:endParaRPr lang="en-US" altLang="zh-CN" sz="1050" b="0" i="0" u="none" strike="noStrike" dirty="0">
                        <a:solidFill>
                          <a:srgbClr val="000000"/>
                        </a:solidFill>
                        <a:effectLst/>
                        <a:latin typeface="宋体" panose="02010600030101010101" pitchFamily="2" charset="-122"/>
                        <a:ea typeface="+mn-ea"/>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23504">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10:21:32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10:32:29</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0.043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smtClean="0">
                          <a:effectLst/>
                        </a:rPr>
                        <a:t>0.020</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10:42:00</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0.073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10:21:44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10:32:41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2</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10:42:12</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0.033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0.028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0.006</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dirty="0">
                          <a:effectLst/>
                        </a:rPr>
                        <a:t>x</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0.053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0.021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dirty="0">
                          <a:effectLst/>
                        </a:rPr>
                        <a:t>s</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0.028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0.013</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47691">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282.8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848.5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77.14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318.2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53.87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848.5</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gridSpan="4">
                  <a:txBody>
                    <a:bodyPr/>
                    <a:lstStyle/>
                    <a:p>
                      <a:pPr algn="ctr" fontAlgn="ctr"/>
                      <a:r>
                        <a:rPr lang="en-US" sz="1050" u="none" strike="noStrike" dirty="0" err="1" smtClean="0">
                          <a:effectLst/>
                        </a:rPr>
                        <a:t>Th</a:t>
                      </a:r>
                      <a:r>
                        <a:rPr lang="en-US" sz="1050" u="none" strike="noStrike" baseline="0" dirty="0" smtClean="0">
                          <a:effectLst/>
                        </a:rPr>
                        <a:t> </a:t>
                      </a:r>
                      <a:r>
                        <a:rPr lang="en-US" sz="1050" u="none" strike="noStrike" dirty="0" smtClean="0">
                          <a:effectLst/>
                        </a:rPr>
                        <a:t> </a:t>
                      </a:r>
                      <a:r>
                        <a:rPr lang="en-US" sz="1050" u="none" strike="noStrike" dirty="0">
                          <a:effectLst/>
                        </a:rPr>
                        <a:t>u  0.5PPt  </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sz="1050" u="none" strike="noStrike" dirty="0" err="1" smtClean="0">
                          <a:effectLst/>
                        </a:rPr>
                        <a:t>bk</a:t>
                      </a:r>
                      <a:r>
                        <a:rPr lang="en-US" sz="1050" u="none" strike="noStrike" dirty="0" smtClean="0">
                          <a:effectLst/>
                        </a:rPr>
                        <a:t>   -sample</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indent="0" algn="ctr" defTabSz="914275" rtl="0" eaLnBrk="1" fontAlgn="ctr" latinLnBrk="0" hangingPunct="1">
                        <a:lnSpc>
                          <a:spcPct val="100000"/>
                        </a:lnSpc>
                        <a:spcBef>
                          <a:spcPts val="0"/>
                        </a:spcBef>
                        <a:spcAft>
                          <a:spcPts val="0"/>
                        </a:spcAft>
                        <a:buClrTx/>
                        <a:buSzTx/>
                        <a:buFontTx/>
                        <a:buNone/>
                        <a:tabLst/>
                        <a:defRPr/>
                      </a:pPr>
                      <a:r>
                        <a:rPr lang="en-US" altLang="zh-CN" sz="1050" u="none" strike="noStrike" dirty="0" err="1" smtClean="0">
                          <a:effectLst/>
                        </a:rPr>
                        <a:t>Th</a:t>
                      </a:r>
                      <a:r>
                        <a:rPr lang="en-US" altLang="zh-CN" sz="1050" u="none" strike="noStrike" baseline="0" dirty="0" smtClean="0">
                          <a:effectLst/>
                        </a:rPr>
                        <a:t> </a:t>
                      </a:r>
                      <a:r>
                        <a:rPr lang="en-US" altLang="zh-CN" sz="1050" u="none" strike="noStrike" dirty="0" smtClean="0">
                          <a:effectLst/>
                        </a:rPr>
                        <a:t> u  0.5PPt  </a:t>
                      </a:r>
                      <a:r>
                        <a:rPr lang="en-US" sz="1050" u="none" strike="noStrike" dirty="0" smtClean="0">
                          <a:effectLst/>
                        </a:rPr>
                        <a:t>     </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23504">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10:23:53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0.663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0.748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10:34:15</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0.043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10:44:05</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0.563</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0.665</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10:24:05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0.363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smtClean="0">
                          <a:effectLst/>
                        </a:rPr>
                        <a:t>0.600</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10:34:27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-0.008</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10:44:17</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0.573</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0.527</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FF0000"/>
                          </a:solidFill>
                          <a:effectLst/>
                        </a:rPr>
                        <a:t>0.513</a:t>
                      </a:r>
                      <a:endParaRPr lang="en-US" altLang="zh-CN" sz="1050" b="0" i="0" u="none" strike="noStrike" dirty="0">
                        <a:solidFill>
                          <a:srgbClr val="FF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FF0000"/>
                          </a:solidFill>
                          <a:effectLst/>
                        </a:rPr>
                        <a:t>0.674</a:t>
                      </a:r>
                      <a:endParaRPr lang="en-US" altLang="zh-CN" sz="1050" b="0" i="0" u="none" strike="noStrike" dirty="0">
                        <a:solidFill>
                          <a:srgbClr val="FF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0.006</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FF0000"/>
                          </a:solidFill>
                          <a:effectLst/>
                        </a:rPr>
                        <a:t>0.568</a:t>
                      </a:r>
                      <a:endParaRPr lang="en-US" altLang="zh-CN" sz="1050" b="0" i="0" u="none" strike="noStrike" dirty="0">
                        <a:solidFill>
                          <a:srgbClr val="FF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FF0000"/>
                          </a:solidFill>
                          <a:effectLst/>
                        </a:rPr>
                        <a:t>0.596</a:t>
                      </a:r>
                      <a:endParaRPr lang="en-US" altLang="zh-CN" sz="1050" b="0" i="0" u="none" strike="noStrike" dirty="0">
                        <a:solidFill>
                          <a:srgbClr val="FF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0.212</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0.104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0.035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0.007</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0.098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47691">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41.39</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15.46</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202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106.1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1.246</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16.4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gridSpan="4">
                  <a:txBody>
                    <a:bodyPr/>
                    <a:lstStyle/>
                    <a:p>
                      <a:pPr algn="ctr" fontAlgn="ctr"/>
                      <a:r>
                        <a:rPr lang="en-US" sz="1050" u="none" strike="noStrike" dirty="0" err="1" smtClean="0">
                          <a:effectLst/>
                        </a:rPr>
                        <a:t>Th</a:t>
                      </a:r>
                      <a:r>
                        <a:rPr lang="en-US" sz="1050" u="none" strike="noStrike" baseline="0" dirty="0" smtClean="0">
                          <a:effectLst/>
                        </a:rPr>
                        <a:t> </a:t>
                      </a:r>
                      <a:r>
                        <a:rPr lang="en-US" sz="1050" u="none" strike="noStrike" dirty="0" smtClean="0">
                          <a:effectLst/>
                        </a:rPr>
                        <a:t> </a:t>
                      </a:r>
                      <a:r>
                        <a:rPr lang="en-US" sz="1050" u="none" strike="noStrike" dirty="0">
                          <a:effectLst/>
                        </a:rPr>
                        <a:t>u  1PPt </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sz="1050" u="none" strike="noStrike" dirty="0" smtClean="0">
                          <a:effectLst/>
                        </a:rPr>
                        <a:t> </a:t>
                      </a:r>
                      <a:r>
                        <a:rPr lang="en-US" sz="1050" u="none" strike="noStrike" dirty="0" err="1">
                          <a:effectLst/>
                        </a:rPr>
                        <a:t>bk</a:t>
                      </a:r>
                      <a:r>
                        <a:rPr lang="en-US" sz="1050" u="none" strike="noStrike" dirty="0">
                          <a:effectLst/>
                        </a:rPr>
                        <a:t> </a:t>
                      </a:r>
                      <a:r>
                        <a:rPr lang="en-US" sz="1050" u="none" strike="noStrike" dirty="0" smtClean="0">
                          <a:effectLst/>
                        </a:rPr>
                        <a:t>-sample  </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sz="1050" u="none" strike="noStrike" dirty="0" err="1" smtClean="0">
                          <a:effectLst/>
                        </a:rPr>
                        <a:t>Th</a:t>
                      </a:r>
                      <a:r>
                        <a:rPr lang="en-US" sz="1050" u="none" strike="noStrike" dirty="0" smtClean="0">
                          <a:effectLst/>
                        </a:rPr>
                        <a:t> u 1ppt  </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23504">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10:25:32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1.184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1.052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10:35:50</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10:45:47</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1.304</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1.162</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10:25:44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1.254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1.411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10:36:02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10:45:59</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1.164</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1.162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FF0000"/>
                          </a:solidFill>
                          <a:effectLst/>
                        </a:rPr>
                        <a:t>1.219</a:t>
                      </a:r>
                      <a:endParaRPr lang="en-US" altLang="zh-CN" sz="1050" b="0" i="0" u="none" strike="noStrike" dirty="0">
                        <a:solidFill>
                          <a:srgbClr val="FF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FF0000"/>
                          </a:solidFill>
                          <a:effectLst/>
                        </a:rPr>
                        <a:t>1.231</a:t>
                      </a:r>
                      <a:endParaRPr lang="en-US" altLang="zh-CN" sz="1050" b="0" i="0" u="none" strike="noStrike" dirty="0">
                        <a:solidFill>
                          <a:srgbClr val="FF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0.003</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FF0000"/>
                          </a:solidFill>
                          <a:effectLst/>
                        </a:rPr>
                        <a:t>1.234</a:t>
                      </a:r>
                      <a:endParaRPr lang="en-US" altLang="zh-CN" sz="1050" b="0" i="0" u="none" strike="noStrike" dirty="0">
                        <a:solidFill>
                          <a:srgbClr val="FF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FF0000"/>
                          </a:solidFill>
                          <a:effectLst/>
                        </a:rPr>
                        <a:t>1.162</a:t>
                      </a:r>
                      <a:endParaRPr lang="en-US" altLang="zh-CN" sz="1050" b="0" i="0" u="none" strike="noStrike" dirty="0">
                        <a:solidFill>
                          <a:srgbClr val="FF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0.254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0.013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0.099</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47691">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4.066</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20.63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848.5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8.032</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gridSpan="4">
                  <a:txBody>
                    <a:bodyPr/>
                    <a:lstStyle/>
                    <a:p>
                      <a:pPr algn="ctr" fontAlgn="ctr"/>
                      <a:r>
                        <a:rPr lang="en-US" sz="1050" u="none" strike="noStrike" dirty="0" err="1" smtClean="0">
                          <a:effectLst/>
                        </a:rPr>
                        <a:t>Th</a:t>
                      </a:r>
                      <a:r>
                        <a:rPr lang="en-US" sz="1050" u="none" strike="noStrike" baseline="0" dirty="0" smtClean="0">
                          <a:effectLst/>
                        </a:rPr>
                        <a:t> </a:t>
                      </a:r>
                      <a:r>
                        <a:rPr lang="en-US" sz="1050" u="none" strike="noStrike" dirty="0" smtClean="0">
                          <a:effectLst/>
                        </a:rPr>
                        <a:t> </a:t>
                      </a:r>
                      <a:r>
                        <a:rPr lang="en-US" sz="1050" u="none" strike="noStrike" dirty="0">
                          <a:effectLst/>
                        </a:rPr>
                        <a:t>u  5PPt </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sz="1050" u="none" strike="noStrike">
                          <a:effectLst/>
                        </a:rPr>
                        <a:t>1 MoO3   </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10:27:32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smtClean="0">
                          <a:effectLst/>
                        </a:rPr>
                        <a:t>4.900</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4.893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10:37:53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1.294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smtClean="0">
                          <a:effectLst/>
                        </a:rPr>
                        <a:t>0.140</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10:27:44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4.669</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4.543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10:38:05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1.284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0.241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4.784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4.718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C00000"/>
                          </a:solidFill>
                          <a:effectLst/>
                        </a:rPr>
                        <a:t>1.289</a:t>
                      </a:r>
                      <a:endParaRPr lang="en-US" altLang="zh-CN" sz="1050" b="0" i="0" u="none" strike="noStrike" dirty="0">
                        <a:solidFill>
                          <a:srgbClr val="C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smtClean="0">
                          <a:solidFill>
                            <a:srgbClr val="C00000"/>
                          </a:solidFill>
                          <a:effectLst/>
                        </a:rPr>
                        <a:t>0.190</a:t>
                      </a:r>
                      <a:endParaRPr lang="en-US" altLang="zh-CN" sz="1050" b="0" i="0" u="none" strike="noStrike" dirty="0">
                        <a:solidFill>
                          <a:srgbClr val="C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0.163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0.248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0.072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47691">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3.404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5.246</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0.549</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37.64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gridSpan="4">
                  <a:txBody>
                    <a:bodyPr/>
                    <a:lstStyle/>
                    <a:p>
                      <a:pPr algn="ctr" fontAlgn="ctr"/>
                      <a:r>
                        <a:rPr lang="en-US" sz="1050" u="none" strike="noStrike" dirty="0" err="1" smtClean="0">
                          <a:effectLst/>
                        </a:rPr>
                        <a:t>Th</a:t>
                      </a:r>
                      <a:r>
                        <a:rPr lang="en-US" sz="1050" u="none" strike="noStrike" baseline="0" dirty="0" smtClean="0">
                          <a:effectLst/>
                        </a:rPr>
                        <a:t> </a:t>
                      </a:r>
                      <a:r>
                        <a:rPr lang="en-US" sz="1050" u="none" strike="noStrike" dirty="0" smtClean="0">
                          <a:effectLst/>
                        </a:rPr>
                        <a:t> </a:t>
                      </a:r>
                      <a:r>
                        <a:rPr lang="en-US" sz="1050" u="none" strike="noStrike" dirty="0">
                          <a:effectLst/>
                        </a:rPr>
                        <a:t>u  10PPt </a:t>
                      </a:r>
                      <a:endParaRPr 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sz="1050" u="none" strike="noStrike">
                          <a:effectLst/>
                        </a:rPr>
                        <a:t>2 MoO3   </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10:29:17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9.787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10.12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10:39:42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1.455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0.121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10:29:28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10.43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10.13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2</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10:39:54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1.835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0.158</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10.11</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10.13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x</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solidFill>
                            <a:srgbClr val="C00000"/>
                          </a:solidFill>
                          <a:effectLst/>
                        </a:rPr>
                        <a:t>1.645</a:t>
                      </a:r>
                      <a:endParaRPr lang="en-US" altLang="zh-CN" sz="1050" b="0" i="0" u="none" strike="noStrike" dirty="0">
                        <a:solidFill>
                          <a:srgbClr val="C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smtClean="0">
                          <a:solidFill>
                            <a:srgbClr val="C00000"/>
                          </a:solidFill>
                          <a:effectLst/>
                        </a:rPr>
                        <a:t>0.140</a:t>
                      </a:r>
                      <a:endParaRPr lang="en-US" altLang="zh-CN" sz="1050" b="0" i="0" u="none" strike="noStrike" dirty="0">
                        <a:solidFill>
                          <a:srgbClr val="C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23504">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0.453</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0.007</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s</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0.269</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dirty="0">
                          <a:effectLst/>
                        </a:rPr>
                        <a:t>0.026</a:t>
                      </a:r>
                      <a:endParaRPr lang="en-US" altLang="zh-CN"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r h="147691">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4.484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0.064</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sz="1050" u="none" strike="noStrike">
                          <a:effectLst/>
                        </a:rPr>
                        <a:t>%RSD</a:t>
                      </a:r>
                      <a:endParaRPr 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16.36</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en-US" altLang="zh-CN" sz="1050" u="none" strike="noStrike">
                          <a:effectLst/>
                        </a:rPr>
                        <a:t>18.65</a:t>
                      </a:r>
                      <a:endParaRPr lang="en-US" altLang="zh-CN"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a:effectLst/>
                        </a:rPr>
                        <a:t>　</a:t>
                      </a:r>
                      <a:endParaRPr lang="zh-CN" altLang="en-US" sz="1050" b="0" i="0" u="none" strike="noStrike">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c>
                  <a:txBody>
                    <a:bodyPr/>
                    <a:lstStyle/>
                    <a:p>
                      <a:pPr algn="ctr" fontAlgn="ctr"/>
                      <a:r>
                        <a:rPr lang="zh-CN" altLang="en-US" sz="1050" u="none" strike="noStrike" dirty="0">
                          <a:effectLst/>
                        </a:rPr>
                        <a:t>　</a:t>
                      </a:r>
                      <a:endParaRPr lang="zh-CN" altLang="en-US" sz="1050" b="0" i="0" u="none" strike="noStrike" dirty="0">
                        <a:solidFill>
                          <a:srgbClr val="000000"/>
                        </a:solidFill>
                        <a:effectLst/>
                        <a:latin typeface="宋体" panose="02010600030101010101" pitchFamily="2" charset="-122"/>
                        <a:ea typeface="宋体" panose="02010600030101010101" pitchFamily="2" charset="-122"/>
                      </a:endParaRPr>
                    </a:p>
                  </a:txBody>
                  <a:tcPr marL="652" marR="652" marT="539" marB="0" anchor="ctr">
                    <a:solidFill>
                      <a:schemeClr val="bg1"/>
                    </a:solidFill>
                  </a:tcPr>
                </a:tc>
              </a:tr>
            </a:tbl>
          </a:graphicData>
        </a:graphic>
      </p:graphicFrame>
      <p:sp>
        <p:nvSpPr>
          <p:cNvPr id="10" name="文本框 9"/>
          <p:cNvSpPr txBox="1"/>
          <p:nvPr/>
        </p:nvSpPr>
        <p:spPr>
          <a:xfrm>
            <a:off x="956160" y="66676"/>
            <a:ext cx="10449268" cy="461665"/>
          </a:xfrm>
          <a:prstGeom prst="rect">
            <a:avLst/>
          </a:prstGeom>
          <a:noFill/>
        </p:spPr>
        <p:txBody>
          <a:bodyPr wrap="square" rtlCol="0">
            <a:spAutoFit/>
          </a:bodyPr>
          <a:lstStyle/>
          <a:p>
            <a:pPr algn="ctr"/>
            <a:r>
              <a:rPr lang="en-US" altLang="zh-CN" sz="2400" dirty="0" smtClean="0">
                <a:latin typeface="Times New Roman" panose="02020603050405020304" pitchFamily="18" charset="0"/>
                <a:cs typeface="Times New Roman" panose="02020603050405020304" pitchFamily="18" charset="0"/>
              </a:rPr>
              <a:t>Instrument operation data-concentration</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563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9" y="575726"/>
            <a:ext cx="10972801" cy="736227"/>
          </a:xfrm>
        </p:spPr>
        <p:txBody>
          <a:bodyPr>
            <a:normAutofit/>
          </a:bodyPr>
          <a:lstStyle/>
          <a:p>
            <a:r>
              <a:rPr lang="en-US" altLang="zh-CN" dirty="0">
                <a:solidFill>
                  <a:schemeClr val="tx1"/>
                </a:solidFill>
                <a:latin typeface="Times New Roman" panose="02020603050405020304" pitchFamily="18" charset="0"/>
                <a:cs typeface="Times New Roman" panose="02020603050405020304" pitchFamily="18" charset="0"/>
              </a:rPr>
              <a:t>W </a:t>
            </a:r>
            <a:r>
              <a:rPr lang="en-US" altLang="zh-CN" dirty="0" smtClean="0">
                <a:solidFill>
                  <a:schemeClr val="tx1"/>
                </a:solidFill>
                <a:latin typeface="Times New Roman" panose="02020603050405020304" pitchFamily="18" charset="0"/>
                <a:cs typeface="Times New Roman" panose="02020603050405020304" pitchFamily="18" charset="0"/>
              </a:rPr>
              <a:t>content</a:t>
            </a:r>
            <a:endParaRPr lang="zh-CN" altLang="en-US" dirty="0">
              <a:solidFill>
                <a:schemeClr val="tx1"/>
              </a:solidFill>
            </a:endParaRPr>
          </a:p>
        </p:txBody>
      </p:sp>
      <p:sp>
        <p:nvSpPr>
          <p:cNvPr id="3" name="内容占位符 2"/>
          <p:cNvSpPr>
            <a:spLocks noGrp="1"/>
          </p:cNvSpPr>
          <p:nvPr>
            <p:ph idx="1"/>
          </p:nvPr>
        </p:nvSpPr>
        <p:spPr>
          <a:xfrm>
            <a:off x="530045" y="1118787"/>
            <a:ext cx="10972801" cy="1335088"/>
          </a:xfrm>
        </p:spPr>
        <p:txBody>
          <a:bodyPr>
            <a:normAutofit fontScale="92500" lnSpcReduction="20000"/>
          </a:bodyPr>
          <a:lstStyle/>
          <a:p>
            <a:r>
              <a:rPr lang="en-US" altLang="zh-CN" dirty="0">
                <a:latin typeface="Times New Roman" panose="02020603050405020304" pitchFamily="18" charset="0"/>
                <a:cs typeface="Times New Roman" panose="02020603050405020304" pitchFamily="18" charset="0"/>
              </a:rPr>
              <a:t>Used </a:t>
            </a:r>
            <a:r>
              <a:rPr lang="en-US" altLang="zh-CN" dirty="0" smtClean="0">
                <a:latin typeface="Times New Roman" panose="02020603050405020304" pitchFamily="18" charset="0"/>
                <a:cs typeface="Times New Roman" panose="02020603050405020304" pitchFamily="18" charset="0"/>
              </a:rPr>
              <a:t>concentration: </a:t>
            </a: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IPC </a:t>
            </a:r>
            <a:r>
              <a:rPr lang="en-US" altLang="zh-CN" baseline="30000" dirty="0">
                <a:latin typeface="Times New Roman" panose="02020603050405020304" pitchFamily="18" charset="0"/>
                <a:cs typeface="Times New Roman" panose="02020603050405020304" pitchFamily="18" charset="0"/>
              </a:rPr>
              <a:t>100</a:t>
            </a:r>
            <a:r>
              <a:rPr lang="en-US" altLang="zh-CN" dirty="0">
                <a:latin typeface="Times New Roman" panose="02020603050405020304" pitchFamily="18" charset="0"/>
                <a:cs typeface="Times New Roman" panose="02020603050405020304" pitchFamily="18" charset="0"/>
              </a:rPr>
              <a:t>MoO</a:t>
            </a:r>
            <a:r>
              <a:rPr lang="en-US" altLang="zh-CN" baseline="-25000" dirty="0">
                <a:latin typeface="Times New Roman" panose="02020603050405020304" pitchFamily="18" charset="0"/>
                <a:cs typeface="Times New Roman" panose="02020603050405020304" pitchFamily="18" charset="0"/>
              </a:rPr>
              <a:t>3</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10ppm </a:t>
            </a:r>
            <a:r>
              <a:rPr lang="en-US" altLang="zh-CN" dirty="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1000*100)</a:t>
            </a: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Calibration solution : zero, 1ppb, 5ppb, </a:t>
            </a:r>
            <a:r>
              <a:rPr lang="en-US" altLang="zh-CN" dirty="0" smtClean="0">
                <a:latin typeface="Times New Roman" panose="02020603050405020304" pitchFamily="18" charset="0"/>
                <a:cs typeface="Times New Roman" panose="02020603050405020304" pitchFamily="18" charset="0"/>
              </a:rPr>
              <a:t>10ppb</a:t>
            </a:r>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12</a:t>
            </a:fld>
            <a:endParaRPr lang="zh-CN" altLang="en-US"/>
          </a:p>
        </p:txBody>
      </p:sp>
      <p:sp>
        <p:nvSpPr>
          <p:cNvPr id="6" name="内容占位符 4"/>
          <p:cNvSpPr>
            <a:spLocks noGrp="1"/>
          </p:cNvSpPr>
          <p:nvPr>
            <p:ph idx="4294967295"/>
          </p:nvPr>
        </p:nvSpPr>
        <p:spPr>
          <a:xfrm>
            <a:off x="3215680" y="28848"/>
            <a:ext cx="8366720" cy="504000"/>
          </a:xfrm>
        </p:spPr>
        <p:txBody>
          <a:bodyPr>
            <a:normAutofit fontScale="92500" lnSpcReduction="10000"/>
          </a:bodyPr>
          <a:lstStyle/>
          <a:p>
            <a:pPr algn="r">
              <a:buNone/>
            </a:pPr>
            <a:r>
              <a:rPr lang="en-US" altLang="zh-CN" dirty="0">
                <a:solidFill>
                  <a:schemeClr val="tx1"/>
                </a:solidFill>
                <a:latin typeface="Times New Roman" panose="02020603050405020304" pitchFamily="18" charset="0"/>
                <a:cs typeface="Times New Roman" panose="02020603050405020304" pitchFamily="18" charset="0"/>
              </a:rPr>
              <a:t>IPC </a:t>
            </a:r>
            <a:r>
              <a:rPr lang="en-US" altLang="zh-CN" baseline="30000" dirty="0">
                <a:solidFill>
                  <a:schemeClr val="tx1"/>
                </a:solidFill>
                <a:latin typeface="Times New Roman" panose="02020603050405020304" pitchFamily="18" charset="0"/>
                <a:cs typeface="Times New Roman" panose="02020603050405020304" pitchFamily="18" charset="0"/>
              </a:rPr>
              <a:t>100</a:t>
            </a:r>
            <a:r>
              <a:rPr lang="en-US" altLang="zh-CN" dirty="0">
                <a:solidFill>
                  <a:schemeClr val="tx1"/>
                </a:solidFill>
                <a:latin typeface="Times New Roman" panose="02020603050405020304" pitchFamily="18" charset="0"/>
                <a:cs typeface="Times New Roman" panose="02020603050405020304" pitchFamily="18" charset="0"/>
              </a:rPr>
              <a:t>MoO</a:t>
            </a:r>
            <a:r>
              <a:rPr lang="en-US" altLang="zh-CN" baseline="-25000" dirty="0">
                <a:solidFill>
                  <a:schemeClr val="tx1"/>
                </a:solidFill>
                <a:latin typeface="Times New Roman" panose="02020603050405020304" pitchFamily="18" charset="0"/>
                <a:cs typeface="Times New Roman" panose="02020603050405020304" pitchFamily="18" charset="0"/>
              </a:rPr>
              <a:t>3</a:t>
            </a:r>
            <a:r>
              <a:rPr lang="en-US" altLang="zh-CN" dirty="0">
                <a:solidFill>
                  <a:schemeClr val="tx1"/>
                </a:solidFill>
                <a:latin typeface="Times New Roman" panose="02020603050405020304" pitchFamily="18" charset="0"/>
                <a:cs typeface="Times New Roman" panose="02020603050405020304" pitchFamily="18" charset="0"/>
              </a:rPr>
              <a:t> sample </a:t>
            </a:r>
            <a:r>
              <a:rPr lang="en-US" altLang="zh-CN" dirty="0" smtClean="0">
                <a:solidFill>
                  <a:schemeClr val="tx1"/>
                </a:solidFill>
                <a:latin typeface="Times New Roman" panose="02020603050405020304" pitchFamily="18" charset="0"/>
                <a:cs typeface="Times New Roman" panose="02020603050405020304" pitchFamily="18" charset="0"/>
              </a:rPr>
              <a:t>testing</a:t>
            </a:r>
            <a:endParaRPr lang="en-US" altLang="zh-CN"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xmlns="" val="2271895513"/>
              </p:ext>
            </p:extLst>
          </p:nvPr>
        </p:nvGraphicFramePr>
        <p:xfrm>
          <a:off x="702544" y="2602424"/>
          <a:ext cx="7558082" cy="1409700"/>
        </p:xfrm>
        <a:graphic>
          <a:graphicData uri="http://schemas.openxmlformats.org/drawingml/2006/table">
            <a:tbl>
              <a:tblPr>
                <a:tableStyleId>{616DA210-FB5B-4158-B5E0-FEB733F419BA}</a:tableStyleId>
              </a:tblPr>
              <a:tblGrid>
                <a:gridCol w="1459920"/>
                <a:gridCol w="1213682"/>
                <a:gridCol w="1175040"/>
                <a:gridCol w="1186560"/>
                <a:gridCol w="1244160"/>
                <a:gridCol w="1278720"/>
              </a:tblGrid>
              <a:tr h="254711">
                <a:tc rowSpan="2">
                  <a:txBody>
                    <a:bodyPr/>
                    <a:lstStyle/>
                    <a:p>
                      <a:pPr algn="ctr" rtl="0" fontAlgn="ctr"/>
                      <a:r>
                        <a:rPr lang="en-US" sz="1800" u="none" strike="noStrike" dirty="0">
                          <a:effectLst/>
                          <a:latin typeface="Times New Roman" pitchFamily="18" charset="0"/>
                          <a:cs typeface="Times New Roman" pitchFamily="18" charset="0"/>
                        </a:rPr>
                        <a:t>Calibration </a:t>
                      </a:r>
                      <a:br>
                        <a:rPr lang="en-US" sz="1800" u="none" strike="noStrike" dirty="0">
                          <a:effectLst/>
                          <a:latin typeface="Times New Roman" pitchFamily="18" charset="0"/>
                          <a:cs typeface="Times New Roman" pitchFamily="18" charset="0"/>
                        </a:rPr>
                      </a:br>
                      <a:r>
                        <a:rPr lang="en-US" sz="1800" u="none" strike="noStrike" dirty="0">
                          <a:effectLst/>
                          <a:latin typeface="Times New Roman" pitchFamily="18" charset="0"/>
                          <a:cs typeface="Times New Roman" pitchFamily="18" charset="0"/>
                        </a:rPr>
                        <a:t>solution</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9216" marR="9216" marT="7620" marB="0" anchor="ctr"/>
                </a:tc>
                <a:tc>
                  <a:txBody>
                    <a:bodyPr/>
                    <a:lstStyle/>
                    <a:p>
                      <a:pPr algn="l" rtl="0" fontAlgn="ctr"/>
                      <a:r>
                        <a:rPr lang="en-US" sz="1800" u="none" strike="noStrike" dirty="0">
                          <a:effectLst/>
                          <a:latin typeface="Times New Roman" pitchFamily="18" charset="0"/>
                          <a:cs typeface="Times New Roman" pitchFamily="18" charset="0"/>
                        </a:rPr>
                        <a:t>180W</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sz="1800" u="none" strike="noStrike" dirty="0">
                          <a:effectLst/>
                          <a:latin typeface="Times New Roman" pitchFamily="18" charset="0"/>
                          <a:cs typeface="Times New Roman" pitchFamily="18" charset="0"/>
                        </a:rPr>
                        <a:t>182W</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sz="1800" u="none" strike="noStrike" dirty="0">
                          <a:effectLst/>
                          <a:latin typeface="Times New Roman" pitchFamily="18" charset="0"/>
                          <a:cs typeface="Times New Roman" pitchFamily="18" charset="0"/>
                        </a:rPr>
                        <a:t>183W</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sz="1800" u="none" strike="noStrike">
                          <a:effectLst/>
                          <a:latin typeface="Times New Roman" pitchFamily="18" charset="0"/>
                          <a:cs typeface="Times New Roman" pitchFamily="18" charset="0"/>
                        </a:rPr>
                        <a:t>184W</a:t>
                      </a:r>
                      <a:endParaRPr lang="en-US" sz="1800" b="0" i="0" u="none" strike="noStrike">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sz="1800" u="none" strike="noStrike">
                          <a:effectLst/>
                          <a:latin typeface="Times New Roman" pitchFamily="18" charset="0"/>
                          <a:cs typeface="Times New Roman" pitchFamily="18" charset="0"/>
                        </a:rPr>
                        <a:t>186W</a:t>
                      </a:r>
                      <a:endParaRPr lang="en-US" sz="1800" b="0" i="0" u="none" strike="noStrike">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r>
              <a:tr h="254711">
                <a:tc vMerge="1">
                  <a:txBody>
                    <a:bodyPr/>
                    <a:lstStyle/>
                    <a:p>
                      <a:endParaRPr lang="zh-CN" altLang="en-US"/>
                    </a:p>
                  </a:txBody>
                  <a:tcPr/>
                </a:tc>
                <a:tc>
                  <a:txBody>
                    <a:bodyPr/>
                    <a:lstStyle/>
                    <a:p>
                      <a:pPr algn="l" rtl="0" fontAlgn="ctr"/>
                      <a:r>
                        <a:rPr lang="en-US" sz="1800" u="none" strike="noStrike" dirty="0">
                          <a:effectLst/>
                          <a:latin typeface="Times New Roman" pitchFamily="18" charset="0"/>
                          <a:cs typeface="Times New Roman" pitchFamily="18" charset="0"/>
                        </a:rPr>
                        <a:t>ppb</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sz="1800" u="none" strike="noStrike" dirty="0">
                          <a:effectLst/>
                          <a:latin typeface="Times New Roman" pitchFamily="18" charset="0"/>
                          <a:cs typeface="Times New Roman" pitchFamily="18" charset="0"/>
                        </a:rPr>
                        <a:t>ppb</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sz="1800" u="none" strike="noStrike" dirty="0">
                          <a:effectLst/>
                          <a:latin typeface="Times New Roman" pitchFamily="18" charset="0"/>
                          <a:cs typeface="Times New Roman" pitchFamily="18" charset="0"/>
                        </a:rPr>
                        <a:t>ppb</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sz="1800" u="none" strike="noStrike" dirty="0">
                          <a:effectLst/>
                          <a:latin typeface="Times New Roman" pitchFamily="18" charset="0"/>
                          <a:cs typeface="Times New Roman" pitchFamily="18" charset="0"/>
                        </a:rPr>
                        <a:t>ppb</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sz="1800" u="none" strike="noStrike" dirty="0">
                          <a:effectLst/>
                          <a:latin typeface="Times New Roman" pitchFamily="18" charset="0"/>
                          <a:cs typeface="Times New Roman" pitchFamily="18" charset="0"/>
                        </a:rPr>
                        <a:t>ppb</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r>
              <a:tr h="254711">
                <a:tc>
                  <a:txBody>
                    <a:bodyPr/>
                    <a:lstStyle/>
                    <a:p>
                      <a:pPr algn="l" rtl="0" fontAlgn="ctr"/>
                      <a:r>
                        <a:rPr lang="en-US" sz="1800" u="none" strike="noStrike" dirty="0">
                          <a:effectLst/>
                          <a:latin typeface="Times New Roman" pitchFamily="18" charset="0"/>
                          <a:cs typeface="Times New Roman" pitchFamily="18" charset="0"/>
                        </a:rPr>
                        <a:t>W 1PPB</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0.001</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0.263</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0.143</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a:effectLst/>
                          <a:latin typeface="Times New Roman" pitchFamily="18" charset="0"/>
                          <a:cs typeface="Times New Roman" pitchFamily="18" charset="0"/>
                        </a:rPr>
                        <a:t>0.307</a:t>
                      </a:r>
                      <a:endParaRPr lang="en-US" altLang="zh-CN" sz="1800" b="0" i="0" u="none" strike="noStrike">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0.286</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r>
              <a:tr h="254711">
                <a:tc>
                  <a:txBody>
                    <a:bodyPr/>
                    <a:lstStyle/>
                    <a:p>
                      <a:pPr algn="l" rtl="0" fontAlgn="ctr"/>
                      <a:r>
                        <a:rPr lang="en-US" sz="1800" u="none" strike="noStrike" dirty="0">
                          <a:effectLst/>
                          <a:latin typeface="Times New Roman" pitchFamily="18" charset="0"/>
                          <a:cs typeface="Times New Roman" pitchFamily="18" charset="0"/>
                        </a:rPr>
                        <a:t>W 5PPB</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a:effectLst/>
                          <a:latin typeface="Times New Roman" pitchFamily="18" charset="0"/>
                          <a:cs typeface="Times New Roman" pitchFamily="18" charset="0"/>
                        </a:rPr>
                        <a:t>0.006</a:t>
                      </a:r>
                      <a:endParaRPr lang="en-US" altLang="zh-CN" sz="1800" b="0" i="0" u="none" strike="noStrike">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a:effectLst/>
                          <a:latin typeface="Times New Roman" pitchFamily="18" charset="0"/>
                          <a:cs typeface="Times New Roman" pitchFamily="18" charset="0"/>
                        </a:rPr>
                        <a:t>1.315</a:t>
                      </a:r>
                      <a:endParaRPr lang="en-US" altLang="zh-CN" sz="1800" b="0" i="0" u="none" strike="noStrike">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0.715</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1.534</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1.43</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r>
              <a:tr h="254711">
                <a:tc>
                  <a:txBody>
                    <a:bodyPr/>
                    <a:lstStyle/>
                    <a:p>
                      <a:pPr algn="l" rtl="0" fontAlgn="ctr"/>
                      <a:r>
                        <a:rPr lang="en-US" sz="1800" u="none" strike="noStrike" dirty="0">
                          <a:effectLst/>
                          <a:latin typeface="Times New Roman" pitchFamily="18" charset="0"/>
                          <a:cs typeface="Times New Roman" pitchFamily="18" charset="0"/>
                        </a:rPr>
                        <a:t>W 10PPB</a:t>
                      </a:r>
                      <a:endParaRPr lang="en-US"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a:effectLst/>
                          <a:latin typeface="Times New Roman" pitchFamily="18" charset="0"/>
                          <a:cs typeface="Times New Roman" pitchFamily="18" charset="0"/>
                        </a:rPr>
                        <a:t>0.013</a:t>
                      </a:r>
                      <a:endParaRPr lang="en-US" altLang="zh-CN" sz="1800" b="0" i="0" u="none" strike="noStrike">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2.63</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a:effectLst/>
                          <a:latin typeface="Times New Roman" pitchFamily="18" charset="0"/>
                          <a:cs typeface="Times New Roman" pitchFamily="18" charset="0"/>
                        </a:rPr>
                        <a:t>1.43</a:t>
                      </a:r>
                      <a:endParaRPr lang="en-US" altLang="zh-CN" sz="1800" b="0" i="0" u="none" strike="noStrike">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3.067</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c>
                  <a:txBody>
                    <a:bodyPr/>
                    <a:lstStyle/>
                    <a:p>
                      <a:pPr algn="l" rtl="0" fontAlgn="ctr"/>
                      <a:r>
                        <a:rPr lang="en-US" altLang="zh-CN" sz="1800" u="none" strike="noStrike" dirty="0">
                          <a:effectLst/>
                          <a:latin typeface="Times New Roman" pitchFamily="18" charset="0"/>
                          <a:cs typeface="Times New Roman" pitchFamily="18" charset="0"/>
                        </a:rPr>
                        <a:t>2.86</a:t>
                      </a:r>
                      <a:endParaRPr lang="en-US" altLang="zh-CN" sz="1800" b="0" i="0" u="none" strike="noStrike" dirty="0">
                        <a:solidFill>
                          <a:srgbClr val="000000"/>
                        </a:solidFill>
                        <a:effectLst/>
                        <a:latin typeface="Times New Roman" pitchFamily="18" charset="0"/>
                        <a:ea typeface="宋体" panose="02010600030101010101" pitchFamily="2" charset="-122"/>
                        <a:cs typeface="Times New Roman" pitchFamily="18" charset="0"/>
                      </a:endParaRPr>
                    </a:p>
                  </a:txBody>
                  <a:tcPr marL="497664" marR="9216" marT="7620" marB="0" anchor="ctr"/>
                </a:tc>
              </a:tr>
            </a:tbl>
          </a:graphicData>
        </a:graphic>
      </p:graphicFrame>
      <p:pic>
        <p:nvPicPr>
          <p:cNvPr id="8" name="图片 7"/>
          <p:cNvPicPr>
            <a:picLocks noChangeAspect="1"/>
          </p:cNvPicPr>
          <p:nvPr/>
        </p:nvPicPr>
        <p:blipFill>
          <a:blip r:embed="rId3" cstate="print"/>
          <a:stretch>
            <a:fillRect/>
          </a:stretch>
        </p:blipFill>
        <p:spPr>
          <a:xfrm>
            <a:off x="335360" y="4261420"/>
            <a:ext cx="2760168" cy="2040169"/>
          </a:xfrm>
          <a:prstGeom prst="rect">
            <a:avLst/>
          </a:prstGeom>
        </p:spPr>
      </p:pic>
      <p:pic>
        <p:nvPicPr>
          <p:cNvPr id="9" name="图片 8"/>
          <p:cNvPicPr>
            <a:picLocks noChangeAspect="1"/>
          </p:cNvPicPr>
          <p:nvPr/>
        </p:nvPicPr>
        <p:blipFill>
          <a:blip r:embed="rId4" cstate="print"/>
          <a:stretch>
            <a:fillRect/>
          </a:stretch>
        </p:blipFill>
        <p:spPr>
          <a:xfrm>
            <a:off x="3143672" y="4263239"/>
            <a:ext cx="2900119" cy="2038350"/>
          </a:xfrm>
          <a:prstGeom prst="rect">
            <a:avLst/>
          </a:prstGeom>
        </p:spPr>
      </p:pic>
      <p:pic>
        <p:nvPicPr>
          <p:cNvPr id="10" name="图片 9"/>
          <p:cNvPicPr>
            <a:picLocks noChangeAspect="1"/>
          </p:cNvPicPr>
          <p:nvPr/>
        </p:nvPicPr>
        <p:blipFill>
          <a:blip r:embed="rId5" cstate="print"/>
          <a:stretch>
            <a:fillRect/>
          </a:stretch>
        </p:blipFill>
        <p:spPr>
          <a:xfrm>
            <a:off x="6096000" y="4261419"/>
            <a:ext cx="2691495" cy="2040170"/>
          </a:xfrm>
          <a:prstGeom prst="rect">
            <a:avLst/>
          </a:prstGeom>
        </p:spPr>
      </p:pic>
      <p:pic>
        <p:nvPicPr>
          <p:cNvPr id="11" name="图片 10"/>
          <p:cNvPicPr>
            <a:picLocks noChangeAspect="1"/>
          </p:cNvPicPr>
          <p:nvPr/>
        </p:nvPicPr>
        <p:blipFill>
          <a:blip r:embed="rId6" cstate="print"/>
          <a:stretch>
            <a:fillRect/>
          </a:stretch>
        </p:blipFill>
        <p:spPr>
          <a:xfrm>
            <a:off x="8832304" y="4269150"/>
            <a:ext cx="3033600" cy="2040170"/>
          </a:xfrm>
          <a:prstGeom prst="rect">
            <a:avLst/>
          </a:prstGeom>
        </p:spPr>
      </p:pic>
      <p:pic>
        <p:nvPicPr>
          <p:cNvPr id="12" name="图片 11"/>
          <p:cNvPicPr>
            <a:picLocks noChangeAspect="1"/>
          </p:cNvPicPr>
          <p:nvPr/>
        </p:nvPicPr>
        <p:blipFill>
          <a:blip r:embed="rId7" cstate="print"/>
          <a:stretch>
            <a:fillRect/>
          </a:stretch>
        </p:blipFill>
        <p:spPr>
          <a:xfrm>
            <a:off x="8902756" y="2108911"/>
            <a:ext cx="3033600" cy="2040169"/>
          </a:xfrm>
          <a:prstGeom prst="rect">
            <a:avLst/>
          </a:prstGeom>
        </p:spPr>
      </p:pic>
    </p:spTree>
    <p:extLst>
      <p:ext uri="{BB962C8B-B14F-4D97-AF65-F5344CB8AC3E}">
        <p14:creationId xmlns:p14="http://schemas.microsoft.com/office/powerpoint/2010/main" xmlns="" val="269506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5220"/>
            <a:ext cx="10972801" cy="736227"/>
          </a:xfrm>
        </p:spPr>
        <p:txBody>
          <a:bodyPr/>
          <a:lstStyle/>
          <a:p>
            <a:r>
              <a:rPr lang="en-US" altLang="zh-CN" dirty="0" smtClean="0">
                <a:solidFill>
                  <a:schemeClr val="tx1"/>
                </a:solidFill>
              </a:rPr>
              <a:t>Result </a:t>
            </a:r>
            <a:endParaRPr lang="zh-CN" altLang="en-US" dirty="0">
              <a:solidFill>
                <a:schemeClr val="tx1"/>
              </a:solidFill>
            </a:endParaRPr>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13</a:t>
            </a:fld>
            <a:endParaRPr lang="zh-CN" altLang="en-US"/>
          </a:p>
        </p:txBody>
      </p:sp>
      <p:sp>
        <p:nvSpPr>
          <p:cNvPr id="9" name="内容占位符 4"/>
          <p:cNvSpPr>
            <a:spLocks noGrp="1"/>
          </p:cNvSpPr>
          <p:nvPr>
            <p:ph idx="4294967295"/>
          </p:nvPr>
        </p:nvSpPr>
        <p:spPr>
          <a:xfrm>
            <a:off x="3215680" y="28848"/>
            <a:ext cx="8366720" cy="504000"/>
          </a:xfrm>
        </p:spPr>
        <p:txBody>
          <a:bodyPr>
            <a:normAutofit fontScale="92500" lnSpcReduction="10000"/>
          </a:bodyPr>
          <a:lstStyle/>
          <a:p>
            <a:pPr algn="r">
              <a:buNone/>
            </a:pPr>
            <a:r>
              <a:rPr lang="en-US" altLang="zh-CN" dirty="0">
                <a:solidFill>
                  <a:schemeClr val="tx1"/>
                </a:solidFill>
                <a:latin typeface="Times New Roman" panose="02020603050405020304" pitchFamily="18" charset="0"/>
                <a:cs typeface="Times New Roman" panose="02020603050405020304" pitchFamily="18" charset="0"/>
              </a:rPr>
              <a:t>IPC </a:t>
            </a:r>
            <a:r>
              <a:rPr lang="en-US" altLang="zh-CN" baseline="30000" dirty="0">
                <a:solidFill>
                  <a:schemeClr val="tx1"/>
                </a:solidFill>
                <a:latin typeface="Times New Roman" panose="02020603050405020304" pitchFamily="18" charset="0"/>
                <a:cs typeface="Times New Roman" panose="02020603050405020304" pitchFamily="18" charset="0"/>
              </a:rPr>
              <a:t>100</a:t>
            </a:r>
            <a:r>
              <a:rPr lang="en-US" altLang="zh-CN" dirty="0">
                <a:solidFill>
                  <a:schemeClr val="tx1"/>
                </a:solidFill>
                <a:latin typeface="Times New Roman" panose="02020603050405020304" pitchFamily="18" charset="0"/>
                <a:cs typeface="Times New Roman" panose="02020603050405020304" pitchFamily="18" charset="0"/>
              </a:rPr>
              <a:t>MoO</a:t>
            </a:r>
            <a:r>
              <a:rPr lang="en-US" altLang="zh-CN" baseline="-25000" dirty="0">
                <a:solidFill>
                  <a:schemeClr val="tx1"/>
                </a:solidFill>
                <a:latin typeface="Times New Roman" panose="02020603050405020304" pitchFamily="18" charset="0"/>
                <a:cs typeface="Times New Roman" panose="02020603050405020304" pitchFamily="18" charset="0"/>
              </a:rPr>
              <a:t>3</a:t>
            </a:r>
            <a:r>
              <a:rPr lang="en-US" altLang="zh-CN" dirty="0">
                <a:solidFill>
                  <a:schemeClr val="tx1"/>
                </a:solidFill>
                <a:latin typeface="Times New Roman" panose="02020603050405020304" pitchFamily="18" charset="0"/>
                <a:cs typeface="Times New Roman" panose="02020603050405020304" pitchFamily="18" charset="0"/>
              </a:rPr>
              <a:t> sample </a:t>
            </a:r>
            <a:r>
              <a:rPr lang="en-US" altLang="zh-CN" dirty="0" smtClean="0">
                <a:solidFill>
                  <a:schemeClr val="tx1"/>
                </a:solidFill>
                <a:latin typeface="Times New Roman" panose="02020603050405020304" pitchFamily="18" charset="0"/>
                <a:cs typeface="Times New Roman" panose="02020603050405020304" pitchFamily="18" charset="0"/>
              </a:rPr>
              <a:t>testing</a:t>
            </a:r>
            <a:endParaRPr lang="en-US" altLang="zh-CN"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xmlns="" val="3304851451"/>
              </p:ext>
            </p:extLst>
          </p:nvPr>
        </p:nvGraphicFramePr>
        <p:xfrm>
          <a:off x="569282" y="1572278"/>
          <a:ext cx="11013117" cy="2255520"/>
        </p:xfrm>
        <a:graphic>
          <a:graphicData uri="http://schemas.openxmlformats.org/drawingml/2006/table">
            <a:tbl>
              <a:tblPr>
                <a:tableStyleId>{5940675A-B579-460E-94D1-54222C63F5DA}</a:tableStyleId>
              </a:tblPr>
              <a:tblGrid>
                <a:gridCol w="1376049"/>
                <a:gridCol w="1245954"/>
                <a:gridCol w="1449374"/>
                <a:gridCol w="1449374"/>
                <a:gridCol w="1449374"/>
                <a:gridCol w="1601940"/>
                <a:gridCol w="1220526"/>
                <a:gridCol w="1220526"/>
              </a:tblGrid>
              <a:tr h="182880">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Run</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180W</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182W</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183W</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184W</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186W</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182880">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measurement value</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ppb</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ppb</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ppb</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ppb</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ppb</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gridSpan="2">
                  <a:txBody>
                    <a:bodyPr/>
                    <a:lstStyle/>
                    <a:p>
                      <a:pPr algn="ctr" fontAlgn="b"/>
                      <a:r>
                        <a:rPr lang="en-US" sz="1600" u="none" strike="noStrike">
                          <a:effectLst/>
                          <a:latin typeface="Times New Roman" panose="02020603050405020304" pitchFamily="18" charset="0"/>
                          <a:cs typeface="Times New Roman" panose="02020603050405020304" pitchFamily="18" charset="0"/>
                        </a:rPr>
                        <a:t>Dilution factor</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hMerge="1">
                  <a:txBody>
                    <a:bodyPr/>
                    <a:lstStyle/>
                    <a:p>
                      <a:endParaRPr lang="zh-CN" altLang="en-US"/>
                    </a:p>
                  </a:txBody>
                  <a:tcPr/>
                </a:tc>
              </a:tr>
              <a:tr h="182880">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blank</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0</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0</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 step</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 step</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182880">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 MoO3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0.002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0.368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0.206</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0.613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5.531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999</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100</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182880">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 MoO3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0.301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0.168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0.509</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4.614</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983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105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182880">
                <a:tc gridSpan="3">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multiply dilution factor</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hMerge="1">
                  <a:txBody>
                    <a:bodyPr/>
                    <a:lstStyle/>
                    <a:p>
                      <a:endParaRPr lang="zh-CN" altLang="en-US"/>
                    </a:p>
                  </a:txBody>
                  <a:tcPr/>
                </a:tc>
                <a:tc hMerge="1">
                  <a:txBody>
                    <a:bodyPr/>
                    <a:lstStyle/>
                    <a:p>
                      <a:endParaRPr lang="zh-CN" altLang="en-US"/>
                    </a:p>
                  </a:txBody>
                  <a:tcP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sum</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average</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182880">
                <a:tc>
                  <a:txBody>
                    <a:bodyPr/>
                    <a:lstStyle/>
                    <a:p>
                      <a:pPr algn="ctr" fontAlgn="b"/>
                      <a:r>
                        <a:rPr lang="en-US" sz="1600" u="none" strike="noStrike">
                          <a:effectLst/>
                          <a:latin typeface="Times New Roman" panose="02020603050405020304" pitchFamily="18" charset="0"/>
                          <a:cs typeface="Times New Roman" panose="02020603050405020304" pitchFamily="18" charset="0"/>
                        </a:rPr>
                        <a:t>1 MoO3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200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36857</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latin typeface="Times New Roman" panose="02020603050405020304" pitchFamily="18" charset="0"/>
                          <a:cs typeface="Times New Roman" panose="02020603050405020304" pitchFamily="18" charset="0"/>
                        </a:rPr>
                        <a:t>20632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61395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553960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673044</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182880">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 MoO3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104</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31156</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17390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52686</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477590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578926</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latin typeface="Times New Roman" panose="02020603050405020304" pitchFamily="18" charset="0"/>
                          <a:cs typeface="Times New Roman" panose="02020603050405020304" pitchFamily="18" charset="0"/>
                        </a:rPr>
                        <a:t>625985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bl>
          </a:graphicData>
        </a:graphic>
      </p:graphicFrame>
      <p:sp>
        <p:nvSpPr>
          <p:cNvPr id="11" name="文本框 10"/>
          <p:cNvSpPr txBox="1"/>
          <p:nvPr/>
        </p:nvSpPr>
        <p:spPr>
          <a:xfrm>
            <a:off x="368640" y="1110614"/>
            <a:ext cx="4331520"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Sample result:</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472320" y="3970347"/>
            <a:ext cx="4331520"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Accuracy assessment:</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14" name="表格 13"/>
          <p:cNvGraphicFramePr>
            <a:graphicFrameLocks noGrp="1"/>
          </p:cNvGraphicFramePr>
          <p:nvPr>
            <p:extLst>
              <p:ext uri="{D42A27DB-BD31-4B8C-83A1-F6EECF244321}">
                <p14:modId xmlns:p14="http://schemas.microsoft.com/office/powerpoint/2010/main" xmlns="" val="1840235243"/>
              </p:ext>
            </p:extLst>
          </p:nvPr>
        </p:nvGraphicFramePr>
        <p:xfrm>
          <a:off x="583680" y="4505324"/>
          <a:ext cx="10998721" cy="1343025"/>
        </p:xfrm>
        <a:graphic>
          <a:graphicData uri="http://schemas.openxmlformats.org/drawingml/2006/table">
            <a:tbl>
              <a:tblPr>
                <a:tableStyleId>{616DA210-FB5B-4158-B5E0-FEB733F419BA}</a:tableStyleId>
              </a:tblPr>
              <a:tblGrid>
                <a:gridCol w="2790721"/>
                <a:gridCol w="1682640"/>
                <a:gridCol w="2134080"/>
                <a:gridCol w="2523960"/>
                <a:gridCol w="1867320"/>
              </a:tblGrid>
              <a:tr h="268605">
                <a:tc>
                  <a:txBody>
                    <a:bodyPr/>
                    <a:lstStyle/>
                    <a:p>
                      <a:pPr algn="ctr" fontAlgn="b"/>
                      <a:r>
                        <a:rPr lang="en-US" sz="1600" u="none" strike="noStrike" dirty="0">
                          <a:effectLst/>
                        </a:rPr>
                        <a:t>add preparation</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rPr>
                        <a:t>MoO3 1*1000/g</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rPr>
                        <a:t>dilute by 2%HNO3/g</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a:effectLst/>
                        </a:rPr>
                        <a:t>add 100ppb W solution/g</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sz="1600" u="none" strike="noStrike" dirty="0">
                          <a:effectLst/>
                        </a:rPr>
                        <a:t>add  W content/</a:t>
                      </a:r>
                      <a:r>
                        <a:rPr lang="en-US" sz="1600" u="none" strike="noStrike" dirty="0" err="1">
                          <a:effectLst/>
                        </a:rPr>
                        <a:t>ng</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68605">
                <a:tc>
                  <a:txBody>
                    <a:bodyPr/>
                    <a:lstStyle/>
                    <a:p>
                      <a:pPr algn="ctr" rtl="0" fontAlgn="ctr"/>
                      <a:r>
                        <a:rPr lang="en-US" sz="1600" u="none" strike="noStrike" dirty="0">
                          <a:effectLst/>
                        </a:rPr>
                        <a:t>MoO3 1</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10.267</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endParaRPr lang="zh-CN" alt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68605">
                <a:tc>
                  <a:txBody>
                    <a:bodyPr/>
                    <a:lstStyle/>
                    <a:p>
                      <a:pPr algn="ctr" rtl="0" fontAlgn="ctr"/>
                      <a:r>
                        <a:rPr lang="en-US" sz="1600" u="none" strike="noStrike">
                          <a:effectLst/>
                        </a:rPr>
                        <a:t>MoO3 1 1PPB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10.11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0.101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rPr>
                        <a:t>10.1</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68605">
                <a:tc>
                  <a:txBody>
                    <a:bodyPr/>
                    <a:lstStyle/>
                    <a:p>
                      <a:pPr algn="ctr" rtl="0" fontAlgn="ctr"/>
                      <a:r>
                        <a:rPr lang="en-US" sz="1600" u="none" strike="noStrike">
                          <a:effectLst/>
                        </a:rPr>
                        <a:t>MoO3 1 5PPB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rPr>
                        <a:t>0.1</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11.32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0.505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50.5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68605">
                <a:tc>
                  <a:txBody>
                    <a:bodyPr/>
                    <a:lstStyle/>
                    <a:p>
                      <a:pPr algn="ctr" rtl="0" fontAlgn="ctr"/>
                      <a:r>
                        <a:rPr lang="en-US" sz="1600" u="none" strike="noStrike">
                          <a:effectLst/>
                        </a:rPr>
                        <a:t>MoO3 1 10PPB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a:effectLst/>
                        </a:rPr>
                        <a:t>0.1</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11.19</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1.018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b"/>
                      <a:r>
                        <a:rPr lang="en-US" altLang="zh-CN" sz="1600" u="none" strike="noStrike" dirty="0">
                          <a:effectLst/>
                        </a:rPr>
                        <a:t>101.8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bl>
          </a:graphicData>
        </a:graphic>
      </p:graphicFrame>
    </p:spTree>
    <p:extLst>
      <p:ext uri="{BB962C8B-B14F-4D97-AF65-F5344CB8AC3E}">
        <p14:creationId xmlns:p14="http://schemas.microsoft.com/office/powerpoint/2010/main" xmlns="" val="1236346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1281" y="280849"/>
            <a:ext cx="6831360" cy="736227"/>
          </a:xfrm>
          <a:solidFill>
            <a:schemeClr val="bg1"/>
          </a:solidFill>
        </p:spPr>
        <p:txBody>
          <a:bodyPr/>
          <a:lstStyle/>
          <a:p>
            <a:r>
              <a:rPr lang="en-US" altLang="zh-CN" dirty="0">
                <a:solidFill>
                  <a:schemeClr val="tx1"/>
                </a:solidFill>
                <a:latin typeface="Times New Roman" panose="02020603050405020304" pitchFamily="18" charset="0"/>
                <a:cs typeface="Times New Roman" panose="02020603050405020304" pitchFamily="18" charset="0"/>
              </a:rPr>
              <a:t>Accuracy</a:t>
            </a:r>
            <a:r>
              <a:rPr lang="en-US" altLang="zh-CN" dirty="0">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assessment result</a:t>
            </a:r>
            <a:endParaRPr lang="zh-CN" altLang="en-US" dirty="0">
              <a:solidFill>
                <a:schemeClr val="tx1"/>
              </a:solidFill>
            </a:endParaRPr>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14</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xmlns="" val="1392731189"/>
              </p:ext>
            </p:extLst>
          </p:nvPr>
        </p:nvGraphicFramePr>
        <p:xfrm>
          <a:off x="609603" y="950921"/>
          <a:ext cx="10972797" cy="5783580"/>
        </p:xfrm>
        <a:graphic>
          <a:graphicData uri="http://schemas.openxmlformats.org/drawingml/2006/table">
            <a:tbl>
              <a:tblPr>
                <a:tableStyleId>{616DA210-FB5B-4158-B5E0-FEB733F419BA}</a:tableStyleId>
              </a:tblPr>
              <a:tblGrid>
                <a:gridCol w="4620126"/>
                <a:gridCol w="1189003"/>
                <a:gridCol w="1290917"/>
                <a:gridCol w="1290917"/>
                <a:gridCol w="1290917"/>
                <a:gridCol w="1290917"/>
              </a:tblGrid>
              <a:tr h="96829">
                <a:tc>
                  <a:txBody>
                    <a:bodyPr/>
                    <a:lstStyle/>
                    <a:p>
                      <a:pPr algn="l" fontAlgn="b"/>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b"/>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180W</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182W</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183W</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184W</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186W</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marL="0" marR="0" indent="0" algn="l" defTabSz="914275" rtl="0" eaLnBrk="1" fontAlgn="ctr" latinLnBrk="0" hangingPunct="1">
                        <a:lnSpc>
                          <a:spcPct val="100000"/>
                        </a:lnSpc>
                        <a:spcBef>
                          <a:spcPts val="0"/>
                        </a:spcBef>
                        <a:spcAft>
                          <a:spcPts val="0"/>
                        </a:spcAft>
                        <a:buClrTx/>
                        <a:buSzTx/>
                        <a:buFontTx/>
                        <a:buNone/>
                        <a:tabLst/>
                        <a:defRPr/>
                      </a:pPr>
                      <a:r>
                        <a:rPr lang="en-US" altLang="zh-CN" sz="1600" u="none" strike="noStrike" dirty="0" smtClean="0">
                          <a:effectLst/>
                          <a:latin typeface="Times New Roman" panose="02020603050405020304" pitchFamily="18" charset="0"/>
                          <a:cs typeface="Times New Roman" panose="02020603050405020304" pitchFamily="18" charset="0"/>
                        </a:rPr>
                        <a:t>measurement value/</a:t>
                      </a:r>
                      <a:r>
                        <a:rPr lang="en-US" altLang="zh-CN" sz="1600" u="none" strike="noStrike" dirty="0" err="1" smtClean="0">
                          <a:effectLst/>
                          <a:latin typeface="Times New Roman" panose="02020603050405020304" pitchFamily="18" charset="0"/>
                          <a:cs typeface="Times New Roman" panose="02020603050405020304" pitchFamily="18" charset="0"/>
                        </a:rPr>
                        <a:t>ppt</a:t>
                      </a:r>
                      <a:endParaRPr lang="en-US" altLang="zh-CN" sz="1600" b="0" i="0" u="none" strike="noStrike" dirty="0" smtClean="0">
                        <a:solidFill>
                          <a:srgbClr val="000000"/>
                        </a:solidFill>
                        <a:effectLst/>
                        <a:latin typeface="Times New Roman" panose="02020603050405020304" pitchFamily="18" charset="0"/>
                        <a:ea typeface="+mn-ea"/>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0.323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0.183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0.545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4.881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 1PPB addition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0.563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0.311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0.831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5.305</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a:effectLst/>
                          <a:latin typeface="Times New Roman" panose="02020603050405020304" pitchFamily="18" charset="0"/>
                          <a:cs typeface="Times New Roman" panose="02020603050405020304" pitchFamily="18" charset="0"/>
                        </a:rPr>
                        <a:t>MoO3 1 5PPB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0.006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1.32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0.718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1.699</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5.571</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 10PPB addition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0.012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2.408</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1.323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2.977</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6.827</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gridSpan="6">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W content/</a:t>
                      </a:r>
                      <a:r>
                        <a:rPr lang="en-US" sz="1600" u="none" strike="noStrike" dirty="0" err="1">
                          <a:effectLst/>
                          <a:latin typeface="Times New Roman" panose="02020603050405020304" pitchFamily="18" charset="0"/>
                          <a:cs typeface="Times New Roman" panose="02020603050405020304" pitchFamily="18" charset="0"/>
                        </a:rPr>
                        <a:t>ng</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18162">
                <a:tc>
                  <a:txBody>
                    <a:bodyPr/>
                    <a:lstStyle/>
                    <a:p>
                      <a:pPr algn="ctr" rtl="0" fontAlgn="ctr"/>
                      <a:r>
                        <a:rPr lang="en-US" sz="1600" u="none" strike="noStrike">
                          <a:effectLst/>
                          <a:latin typeface="Times New Roman" panose="02020603050405020304" pitchFamily="18" charset="0"/>
                          <a:cs typeface="Times New Roman" panose="02020603050405020304" pitchFamily="18" charset="0"/>
                        </a:rPr>
                        <a:t>MoO3 1</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0.010</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3.316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1.879</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5.596</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50.113</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a:effectLst/>
                          <a:latin typeface="Times New Roman" panose="02020603050405020304" pitchFamily="18" charset="0"/>
                          <a:cs typeface="Times New Roman" panose="02020603050405020304" pitchFamily="18" charset="0"/>
                        </a:rPr>
                        <a:t>MoO3 1 1PPB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0.020</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5.692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3.144</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8.401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53.634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a:effectLst/>
                          <a:latin typeface="Times New Roman" panose="02020603050405020304" pitchFamily="18" charset="0"/>
                          <a:cs typeface="Times New Roman" panose="02020603050405020304" pitchFamily="18" charset="0"/>
                        </a:rPr>
                        <a:t>MoO3 1 5PPB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0.068</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14.942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8.128</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19.233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63.064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a:effectLst/>
                          <a:latin typeface="Times New Roman" panose="02020603050405020304" pitchFamily="18" charset="0"/>
                          <a:cs typeface="Times New Roman" panose="02020603050405020304" pitchFamily="18" charset="0"/>
                        </a:rPr>
                        <a:t>MoO3 1 10PPB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0.134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26.946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14.804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33.313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76.394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30179">
                <a:tc gridSpan="6">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W content/</a:t>
                      </a:r>
                      <a:r>
                        <a:rPr lang="en-US" sz="1600" u="none" strike="noStrike" dirty="0" err="1">
                          <a:effectLst/>
                          <a:latin typeface="Times New Roman" panose="02020603050405020304" pitchFamily="18" charset="0"/>
                          <a:cs typeface="Times New Roman" panose="02020603050405020304" pitchFamily="18" charset="0"/>
                        </a:rPr>
                        <a:t>ng</a:t>
                      </a:r>
                      <a:r>
                        <a:rPr lang="en-US" sz="1600" u="none" strike="noStrike" dirty="0">
                          <a:effectLst/>
                          <a:latin typeface="Times New Roman" panose="02020603050405020304" pitchFamily="18" charset="0"/>
                          <a:cs typeface="Times New Roman" panose="02020603050405020304" pitchFamily="18" charset="0"/>
                        </a:rPr>
                        <a:t>-Subtract </a:t>
                      </a:r>
                      <a:r>
                        <a:rPr lang="en-US" sz="1600" u="none" strike="noStrike" dirty="0" smtClean="0">
                          <a:effectLst/>
                          <a:latin typeface="Times New Roman" panose="02020603050405020304" pitchFamily="18" charset="0"/>
                          <a:cs typeface="Times New Roman" panose="02020603050405020304" pitchFamily="18" charset="0"/>
                        </a:rPr>
                        <a:t>blank</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18162">
                <a:tc>
                  <a:txBody>
                    <a:bodyPr/>
                    <a:lstStyle/>
                    <a:p>
                      <a:pPr algn="ctr" rtl="0" fontAlgn="ctr"/>
                      <a:r>
                        <a:rPr lang="en-US" sz="1600" u="none" strike="noStrike">
                          <a:effectLst/>
                          <a:latin typeface="Times New Roman" panose="02020603050405020304" pitchFamily="18" charset="0"/>
                          <a:cs typeface="Times New Roman" panose="02020603050405020304" pitchFamily="18" charset="0"/>
                        </a:rPr>
                        <a:t>MoO3 1 1PPB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0.010</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2.376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1.265</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2.806</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3.520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a:effectLst/>
                          <a:latin typeface="Times New Roman" panose="02020603050405020304" pitchFamily="18" charset="0"/>
                          <a:cs typeface="Times New Roman" panose="02020603050405020304" pitchFamily="18" charset="0"/>
                        </a:rPr>
                        <a:t>MoO3 1 5PPB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0.058</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11.626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6.249</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13.637</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12.950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a:effectLst/>
                          <a:latin typeface="Times New Roman" panose="02020603050405020304" pitchFamily="18" charset="0"/>
                          <a:cs typeface="Times New Roman" panose="02020603050405020304" pitchFamily="18" charset="0"/>
                        </a:rPr>
                        <a:t>MoO3 1 10PPB addition    </a:t>
                      </a:r>
                      <a:endParaRPr lang="en-US"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0.124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23.629</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12.926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27.717</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26.281</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gridSpan="6">
                  <a:txBody>
                    <a:bodyPr/>
                    <a:lstStyle/>
                    <a:p>
                      <a:pPr algn="l" fontAlgn="ctr"/>
                      <a:r>
                        <a:rPr lang="en-US" sz="1600" u="none" strike="noStrike" dirty="0">
                          <a:effectLst/>
                          <a:latin typeface="Times New Roman" panose="02020603050405020304" pitchFamily="18" charset="0"/>
                          <a:cs typeface="Times New Roman" panose="02020603050405020304" pitchFamily="18" charset="0"/>
                        </a:rPr>
                        <a:t>W content/</a:t>
                      </a:r>
                      <a:r>
                        <a:rPr lang="en-US" sz="1600" u="none" strike="noStrike" dirty="0" err="1">
                          <a:effectLst/>
                          <a:latin typeface="Times New Roman" panose="02020603050405020304" pitchFamily="18" charset="0"/>
                          <a:cs typeface="Times New Roman" panose="02020603050405020304" pitchFamily="18" charset="0"/>
                        </a:rPr>
                        <a:t>ng-theroy</a:t>
                      </a:r>
                      <a:r>
                        <a:rPr lang="en-US" sz="1600" u="none" strike="noStrike" dirty="0">
                          <a:effectLst/>
                          <a:latin typeface="Times New Roman" panose="02020603050405020304" pitchFamily="18" charset="0"/>
                          <a:cs typeface="Times New Roman" panose="02020603050405020304" pitchFamily="18" charset="0"/>
                        </a:rPr>
                        <a:t>(according to add 100ppb W solution)</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 1PPB addition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0.010</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2.656</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1.444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3.101</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2.889</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 5PPB addition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0.051</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13.282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7.222</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15.504</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14.443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 10PPB addition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0.102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26.773</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14.557</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effectLst/>
                          <a:latin typeface="Times New Roman" panose="02020603050405020304" pitchFamily="18" charset="0"/>
                          <a:cs typeface="Times New Roman" panose="02020603050405020304" pitchFamily="18" charset="0"/>
                        </a:rPr>
                        <a:t>31.253</a:t>
                      </a:r>
                      <a:endParaRPr lang="en-US" altLang="zh-CN" sz="16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29.115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l" rtl="0" fontAlgn="ctr"/>
                      <a:r>
                        <a:rPr lang="en-US" sz="1600" u="none" strike="noStrike" dirty="0" smtClean="0">
                          <a:effectLst/>
                          <a:latin typeface="Times New Roman" panose="02020603050405020304" pitchFamily="18" charset="0"/>
                          <a:cs typeface="Times New Roman" panose="02020603050405020304" pitchFamily="18" charset="0"/>
                        </a:rPr>
                        <a:t>Recovery/%</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 1PPB addition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98.5</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89.4</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solidFill>
                            <a:srgbClr val="FF0000"/>
                          </a:solidFill>
                          <a:effectLst/>
                          <a:latin typeface="Times New Roman" panose="02020603050405020304" pitchFamily="18" charset="0"/>
                          <a:cs typeface="Times New Roman" panose="02020603050405020304" pitchFamily="18" charset="0"/>
                        </a:rPr>
                        <a:t>87.6</a:t>
                      </a:r>
                      <a:endParaRPr lang="en-US" altLang="zh-CN" sz="16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solidFill>
                            <a:srgbClr val="FF0000"/>
                          </a:solidFill>
                          <a:effectLst/>
                          <a:latin typeface="Times New Roman" panose="02020603050405020304" pitchFamily="18" charset="0"/>
                          <a:cs typeface="Times New Roman" panose="02020603050405020304" pitchFamily="18" charset="0"/>
                        </a:rPr>
                        <a:t>90.5</a:t>
                      </a:r>
                      <a:endParaRPr lang="en-US" altLang="zh-CN" sz="16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121.9</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 5PPB addition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solidFill>
                            <a:srgbClr val="FF0000"/>
                          </a:solidFill>
                          <a:effectLst/>
                          <a:latin typeface="Times New Roman" panose="02020603050405020304" pitchFamily="18" charset="0"/>
                          <a:cs typeface="Times New Roman" panose="02020603050405020304" pitchFamily="18" charset="0"/>
                        </a:rPr>
                        <a:t>114.2</a:t>
                      </a:r>
                      <a:endParaRPr lang="en-US" altLang="zh-CN" sz="16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87.5</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86.5</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88.0</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89.7</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r h="218162">
                <a:tc>
                  <a:txBody>
                    <a:bodyPr/>
                    <a:lstStyle/>
                    <a:p>
                      <a:pPr algn="ctr" rtl="0" fontAlgn="ctr"/>
                      <a:r>
                        <a:rPr lang="en-US" sz="1600" u="none" strike="noStrike" dirty="0">
                          <a:effectLst/>
                          <a:latin typeface="Times New Roman" panose="02020603050405020304" pitchFamily="18" charset="0"/>
                          <a:cs typeface="Times New Roman" panose="02020603050405020304" pitchFamily="18" charset="0"/>
                        </a:rPr>
                        <a:t>MoO3 1 10PPB addition    </a:t>
                      </a:r>
                      <a:endParaRPr lang="en-US"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121.8</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a:solidFill>
                            <a:srgbClr val="FF0000"/>
                          </a:solidFill>
                          <a:effectLst/>
                          <a:latin typeface="Times New Roman" panose="02020603050405020304" pitchFamily="18" charset="0"/>
                          <a:cs typeface="Times New Roman" panose="02020603050405020304" pitchFamily="18" charset="0"/>
                        </a:rPr>
                        <a:t>88.3</a:t>
                      </a:r>
                      <a:endParaRPr lang="en-US" altLang="zh-CN" sz="16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88.8</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88.7</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c>
                  <a:txBody>
                    <a:bodyPr/>
                    <a:lstStyle/>
                    <a:p>
                      <a:pPr algn="ctr" fontAlgn="ctr"/>
                      <a:r>
                        <a:rPr lang="en-US" altLang="zh-CN" sz="1600" u="none" strike="noStrike" dirty="0">
                          <a:solidFill>
                            <a:srgbClr val="FF0000"/>
                          </a:solidFill>
                          <a:effectLst/>
                          <a:latin typeface="Times New Roman" panose="02020603050405020304" pitchFamily="18" charset="0"/>
                          <a:cs typeface="Times New Roman" panose="02020603050405020304" pitchFamily="18" charset="0"/>
                        </a:rPr>
                        <a:t>90.3</a:t>
                      </a:r>
                      <a:endParaRPr lang="en-US" altLang="zh-CN" sz="16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tc>
              </a:tr>
            </a:tbl>
          </a:graphicData>
        </a:graphic>
      </p:graphicFrame>
    </p:spTree>
    <p:extLst>
      <p:ext uri="{BB962C8B-B14F-4D97-AF65-F5344CB8AC3E}">
        <p14:creationId xmlns:p14="http://schemas.microsoft.com/office/powerpoint/2010/main" xmlns="" val="2855952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chemeClr val="tx1"/>
                </a:solidFill>
              </a:rPr>
              <a:t>Other elements </a:t>
            </a:r>
            <a:r>
              <a:rPr lang="en-US" altLang="zh-CN" dirty="0" smtClean="0">
                <a:solidFill>
                  <a:schemeClr val="tx1"/>
                </a:solidFill>
              </a:rPr>
              <a:t>content</a:t>
            </a:r>
            <a:endParaRPr lang="zh-CN" altLang="en-US" dirty="0">
              <a:solidFill>
                <a:schemeClr val="tx1"/>
              </a:solidFill>
            </a:endParaRPr>
          </a:p>
        </p:txBody>
      </p:sp>
      <p:sp>
        <p:nvSpPr>
          <p:cNvPr id="3" name="内容占位符 2"/>
          <p:cNvSpPr>
            <a:spLocks noGrp="1"/>
          </p:cNvSpPr>
          <p:nvPr>
            <p:ph idx="1"/>
          </p:nvPr>
        </p:nvSpPr>
        <p:spPr>
          <a:xfrm>
            <a:off x="609604" y="1522412"/>
            <a:ext cx="10972801" cy="5221289"/>
          </a:xfrm>
        </p:spPr>
        <p:txBody>
          <a:bodyPr>
            <a:normAutofit fontScale="92500" lnSpcReduction="20000"/>
          </a:bodyPr>
          <a:lstStyle/>
          <a:p>
            <a:r>
              <a:rPr lang="en-US" altLang="zh-CN" dirty="0">
                <a:latin typeface="Times New Roman" panose="02020603050405020304" pitchFamily="18" charset="0"/>
                <a:cs typeface="Times New Roman" panose="02020603050405020304" pitchFamily="18" charset="0"/>
              </a:rPr>
              <a:t>Preparation: mentioned before</a:t>
            </a:r>
          </a:p>
          <a:p>
            <a:r>
              <a:rPr lang="en-US" altLang="zh-CN" dirty="0">
                <a:latin typeface="Times New Roman" panose="02020603050405020304" pitchFamily="18" charset="0"/>
                <a:cs typeface="Times New Roman" panose="02020603050405020304" pitchFamily="18" charset="0"/>
              </a:rPr>
              <a:t>Dilution factor:  1000</a:t>
            </a:r>
          </a:p>
          <a:p>
            <a:r>
              <a:rPr lang="en-US" altLang="zh-CN" dirty="0">
                <a:latin typeface="Times New Roman" panose="02020603050405020304" pitchFamily="18" charset="0"/>
                <a:cs typeface="Times New Roman" panose="02020603050405020304" pitchFamily="18" charset="0"/>
              </a:rPr>
              <a:t>Calibration solution </a:t>
            </a:r>
            <a:r>
              <a:rPr lang="en-US" altLang="zh-CN"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SPEX: CLMS-1</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CLMS-2, </a:t>
            </a:r>
            <a:r>
              <a:rPr lang="en-US" altLang="zh-CN" sz="2000" dirty="0">
                <a:latin typeface="Times New Roman" panose="02020603050405020304" pitchFamily="18" charset="0"/>
                <a:cs typeface="Times New Roman" panose="02020603050405020304" pitchFamily="18" charset="0"/>
              </a:rPr>
              <a:t>CLMS-3, CLMS-4 </a:t>
            </a:r>
            <a:endParaRPr lang="en-US" altLang="zh-CN" sz="2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CLMS-1 :</a:t>
            </a:r>
            <a:r>
              <a:rPr lang="en-US" altLang="zh-CN" sz="2000" dirty="0" err="1">
                <a:latin typeface="Times New Roman" panose="02020603050405020304" pitchFamily="18" charset="0"/>
                <a:cs typeface="Times New Roman" panose="02020603050405020304" pitchFamily="18" charset="0"/>
              </a:rPr>
              <a:t>Ce</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Dy</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Er</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Eu</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Gd</a:t>
            </a:r>
            <a:r>
              <a:rPr lang="en-US" altLang="zh-CN" sz="2000" dirty="0">
                <a:latin typeface="Times New Roman" panose="02020603050405020304" pitchFamily="18" charset="0"/>
                <a:cs typeface="Times New Roman" panose="02020603050405020304" pitchFamily="18" charset="0"/>
              </a:rPr>
              <a:t>, Ho, La, Lu, </a:t>
            </a:r>
            <a:r>
              <a:rPr lang="en-US" altLang="zh-CN" sz="2000" dirty="0" err="1">
                <a:latin typeface="Times New Roman" panose="02020603050405020304" pitchFamily="18" charset="0"/>
                <a:cs typeface="Times New Roman" panose="02020603050405020304" pitchFamily="18" charset="0"/>
              </a:rPr>
              <a:t>Nd</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Pr</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Sc</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Sm</a:t>
            </a:r>
            <a:r>
              <a:rPr lang="en-US" altLang="zh-CN" sz="2000" dirty="0">
                <a:latin typeface="Times New Roman" panose="02020603050405020304" pitchFamily="18" charset="0"/>
                <a:cs typeface="Times New Roman" panose="02020603050405020304" pitchFamily="18" charset="0"/>
              </a:rPr>
              <a:t>, Tb, </a:t>
            </a:r>
            <a:r>
              <a:rPr lang="en-US" altLang="zh-CN" sz="2000" dirty="0" err="1">
                <a:latin typeface="Times New Roman" panose="02020603050405020304" pitchFamily="18" charset="0"/>
                <a:cs typeface="Times New Roman" panose="02020603050405020304" pitchFamily="18" charset="0"/>
              </a:rPr>
              <a:t>Th</a:t>
            </a:r>
            <a:r>
              <a:rPr lang="en-US" altLang="zh-CN" sz="2000" dirty="0">
                <a:latin typeface="Times New Roman" panose="02020603050405020304" pitchFamily="18" charset="0"/>
                <a:cs typeface="Times New Roman" panose="02020603050405020304" pitchFamily="18" charset="0"/>
              </a:rPr>
              <a:t>, Tm, Y, </a:t>
            </a:r>
            <a:r>
              <a:rPr lang="en-US" altLang="zh-CN" sz="2000" dirty="0" err="1">
                <a:latin typeface="Times New Roman" panose="02020603050405020304" pitchFamily="18" charset="0"/>
                <a:cs typeface="Times New Roman" panose="02020603050405020304" pitchFamily="18" charset="0"/>
              </a:rPr>
              <a:t>Yb</a:t>
            </a:r>
            <a:endParaRPr lang="en-US" altLang="zh-CN"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CLMS-2</a:t>
            </a:r>
            <a:r>
              <a:rPr lang="en-US" altLang="zh-CN" sz="2000" dirty="0">
                <a:latin typeface="Times New Roman" panose="02020603050405020304" pitchFamily="18" charset="0"/>
                <a:cs typeface="Times New Roman" panose="02020603050405020304" pitchFamily="18" charset="0"/>
              </a:rPr>
              <a:t>: Ag, Al, As, Ba, Be, Bi, </a:t>
            </a:r>
            <a:r>
              <a:rPr lang="en-US" altLang="zh-CN" sz="2000" dirty="0" err="1">
                <a:latin typeface="Times New Roman" panose="02020603050405020304" pitchFamily="18" charset="0"/>
                <a:cs typeface="Times New Roman" panose="02020603050405020304" pitchFamily="18" charset="0"/>
              </a:rPr>
              <a:t>Ca</a:t>
            </a:r>
            <a:r>
              <a:rPr lang="en-US" altLang="zh-CN" sz="2000" dirty="0">
                <a:latin typeface="Times New Roman" panose="02020603050405020304" pitchFamily="18" charset="0"/>
                <a:cs typeface="Times New Roman" panose="02020603050405020304" pitchFamily="18" charset="0"/>
              </a:rPr>
              <a:t>, Cd, Co, Cr, Cs, Cu, Fe, </a:t>
            </a:r>
            <a:r>
              <a:rPr lang="en-US" altLang="zh-CN" sz="2000" dirty="0" err="1">
                <a:latin typeface="Times New Roman" panose="02020603050405020304" pitchFamily="18" charset="0"/>
                <a:cs typeface="Times New Roman" panose="02020603050405020304" pitchFamily="18" charset="0"/>
              </a:rPr>
              <a:t>Ga</a:t>
            </a:r>
            <a:r>
              <a:rPr lang="en-US" altLang="zh-CN" sz="2000" dirty="0">
                <a:latin typeface="Times New Roman" panose="02020603050405020304" pitchFamily="18" charset="0"/>
                <a:cs typeface="Times New Roman" panose="02020603050405020304" pitchFamily="18" charset="0"/>
              </a:rPr>
              <a:t>, K, Li, Mg, </a:t>
            </a:r>
            <a:r>
              <a:rPr lang="en-US" altLang="zh-CN" sz="2000" dirty="0" err="1">
                <a:latin typeface="Times New Roman" panose="02020603050405020304" pitchFamily="18" charset="0"/>
                <a:cs typeface="Times New Roman" panose="02020603050405020304" pitchFamily="18" charset="0"/>
              </a:rPr>
              <a:t>Mn</a:t>
            </a:r>
            <a:r>
              <a:rPr lang="en-US" altLang="zh-CN" sz="2000" dirty="0">
                <a:latin typeface="Times New Roman" panose="02020603050405020304" pitchFamily="18" charset="0"/>
                <a:cs typeface="Times New Roman" panose="02020603050405020304" pitchFamily="18" charset="0"/>
              </a:rPr>
              <a:t>, Na, Ni, </a:t>
            </a:r>
            <a:r>
              <a:rPr lang="en-US" altLang="zh-CN" sz="2000" dirty="0" err="1">
                <a:latin typeface="Times New Roman" panose="02020603050405020304" pitchFamily="18" charset="0"/>
                <a:cs typeface="Times New Roman" panose="02020603050405020304" pitchFamily="18" charset="0"/>
              </a:rPr>
              <a:t>Pb</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Rb</a:t>
            </a:r>
            <a:r>
              <a:rPr lang="en-US" altLang="zh-CN" sz="2000" dirty="0">
                <a:latin typeface="Times New Roman" panose="02020603050405020304" pitchFamily="18" charset="0"/>
                <a:cs typeface="Times New Roman" panose="02020603050405020304" pitchFamily="18" charset="0"/>
              </a:rPr>
              <a:t>, Se, </a:t>
            </a:r>
            <a:r>
              <a:rPr lang="en-US" altLang="zh-CN" sz="2000" dirty="0" err="1">
                <a:latin typeface="Times New Roman" panose="02020603050405020304" pitchFamily="18" charset="0"/>
                <a:cs typeface="Times New Roman" panose="02020603050405020304" pitchFamily="18" charset="0"/>
              </a:rPr>
              <a:t>Sr</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Tl</a:t>
            </a:r>
            <a:r>
              <a:rPr lang="en-US" altLang="zh-CN" sz="2000" dirty="0">
                <a:latin typeface="Times New Roman" panose="02020603050405020304" pitchFamily="18" charset="0"/>
                <a:cs typeface="Times New Roman" panose="02020603050405020304" pitchFamily="18" charset="0"/>
              </a:rPr>
              <a:t>, U, V, Zn</a:t>
            </a:r>
          </a:p>
          <a:p>
            <a:pPr>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CLMS-3 :</a:t>
            </a:r>
            <a:r>
              <a:rPr lang="de-DE" altLang="zh-CN" sz="2000" dirty="0">
                <a:latin typeface="Times New Roman" panose="02020603050405020304" pitchFamily="18" charset="0"/>
                <a:cs typeface="Times New Roman" panose="02020603050405020304" pitchFamily="18" charset="0"/>
              </a:rPr>
              <a:t>Au, Hf, Ir, Pd, Pt, Rh, Ru, Sb, Sn, Te</a:t>
            </a:r>
            <a:endParaRPr lang="en-US" altLang="zh-CN"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CLMS-4: </a:t>
            </a:r>
            <a:r>
              <a:rPr lang="pl-PL" altLang="zh-CN" sz="2000" dirty="0">
                <a:latin typeface="Times New Roman" panose="02020603050405020304" pitchFamily="18" charset="0"/>
                <a:cs typeface="Times New Roman" panose="02020603050405020304" pitchFamily="18" charset="0"/>
              </a:rPr>
              <a:t>B, Ge, Mo, Nb, P, Re, S, Si, Ta, Ti, W, Zr</a:t>
            </a:r>
            <a:endParaRPr lang="en-US" altLang="zh-CN" sz="200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Measurement method: survey (all spectrum scan</a:t>
            </a:r>
            <a:r>
              <a:rPr lang="en-US" altLang="zh-CN" dirty="0" smtClean="0">
                <a:latin typeface="Times New Roman" panose="02020603050405020304" pitchFamily="18" charset="0"/>
                <a:cs typeface="Times New Roman" panose="02020603050405020304" pitchFamily="18" charset="0"/>
              </a:rPr>
              <a:t>) and main peak jump</a:t>
            </a:r>
          </a:p>
          <a:p>
            <a:r>
              <a:rPr lang="en-US" altLang="zh-CN" dirty="0" smtClean="0">
                <a:latin typeface="Times New Roman" panose="02020603050405020304" pitchFamily="18" charset="0"/>
                <a:cs typeface="Times New Roman" panose="02020603050405020304" pitchFamily="18" charset="0"/>
              </a:rPr>
              <a:t>Result: </a:t>
            </a:r>
          </a:p>
          <a:p>
            <a:pPr>
              <a:buFont typeface="Arial" panose="020B0604020202020204" pitchFamily="34" charset="0"/>
              <a:buChar char="•"/>
            </a:pPr>
            <a:r>
              <a:rPr lang="en-US" altLang="zh-CN" sz="2100" dirty="0">
                <a:latin typeface="Times New Roman" panose="02020603050405020304" pitchFamily="18" charset="0"/>
                <a:cs typeface="Times New Roman" panose="02020603050405020304" pitchFamily="18" charset="0"/>
              </a:rPr>
              <a:t>according calibration solution give each element content</a:t>
            </a:r>
          </a:p>
          <a:p>
            <a:pPr>
              <a:buFont typeface="Arial" panose="020B0604020202020204" pitchFamily="34" charset="0"/>
              <a:buChar char="•"/>
            </a:pPr>
            <a:r>
              <a:rPr lang="en-US" altLang="zh-CN" sz="2100" dirty="0">
                <a:latin typeface="Times New Roman" panose="02020603050405020304" pitchFamily="18" charset="0"/>
                <a:cs typeface="Times New Roman" panose="02020603050405020304" pitchFamily="18" charset="0"/>
              </a:rPr>
              <a:t>Some elements comparison between survey and main peak jump</a:t>
            </a:r>
          </a:p>
          <a:p>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15</a:t>
            </a:fld>
            <a:endParaRPr lang="zh-CN" altLang="en-US"/>
          </a:p>
        </p:txBody>
      </p:sp>
      <p:sp>
        <p:nvSpPr>
          <p:cNvPr id="6" name="内容占位符 4"/>
          <p:cNvSpPr>
            <a:spLocks noGrp="1"/>
          </p:cNvSpPr>
          <p:nvPr>
            <p:ph idx="4294967295"/>
          </p:nvPr>
        </p:nvSpPr>
        <p:spPr>
          <a:xfrm>
            <a:off x="3215680" y="28848"/>
            <a:ext cx="8366720" cy="504000"/>
          </a:xfrm>
        </p:spPr>
        <p:txBody>
          <a:bodyPr>
            <a:normAutofit fontScale="92500" lnSpcReduction="10000"/>
          </a:bodyPr>
          <a:lstStyle/>
          <a:p>
            <a:pPr algn="r">
              <a:buNone/>
            </a:pPr>
            <a:r>
              <a:rPr lang="en-US" altLang="zh-CN" dirty="0">
                <a:solidFill>
                  <a:schemeClr val="tx1"/>
                </a:solidFill>
                <a:latin typeface="Times New Roman" panose="02020603050405020304" pitchFamily="18" charset="0"/>
                <a:cs typeface="Times New Roman" panose="02020603050405020304" pitchFamily="18" charset="0"/>
              </a:rPr>
              <a:t>IPC </a:t>
            </a:r>
            <a:r>
              <a:rPr lang="en-US" altLang="zh-CN" baseline="30000" dirty="0">
                <a:solidFill>
                  <a:schemeClr val="tx1"/>
                </a:solidFill>
                <a:latin typeface="Times New Roman" panose="02020603050405020304" pitchFamily="18" charset="0"/>
                <a:cs typeface="Times New Roman" panose="02020603050405020304" pitchFamily="18" charset="0"/>
              </a:rPr>
              <a:t>100</a:t>
            </a:r>
            <a:r>
              <a:rPr lang="en-US" altLang="zh-CN" dirty="0">
                <a:solidFill>
                  <a:schemeClr val="tx1"/>
                </a:solidFill>
                <a:latin typeface="Times New Roman" panose="02020603050405020304" pitchFamily="18" charset="0"/>
                <a:cs typeface="Times New Roman" panose="02020603050405020304" pitchFamily="18" charset="0"/>
              </a:rPr>
              <a:t>MoO</a:t>
            </a:r>
            <a:r>
              <a:rPr lang="en-US" altLang="zh-CN" baseline="-25000" dirty="0">
                <a:solidFill>
                  <a:schemeClr val="tx1"/>
                </a:solidFill>
                <a:latin typeface="Times New Roman" panose="02020603050405020304" pitchFamily="18" charset="0"/>
                <a:cs typeface="Times New Roman" panose="02020603050405020304" pitchFamily="18" charset="0"/>
              </a:rPr>
              <a:t>3</a:t>
            </a:r>
            <a:r>
              <a:rPr lang="en-US" altLang="zh-CN" dirty="0">
                <a:solidFill>
                  <a:schemeClr val="tx1"/>
                </a:solidFill>
                <a:latin typeface="Times New Roman" panose="02020603050405020304" pitchFamily="18" charset="0"/>
                <a:cs typeface="Times New Roman" panose="02020603050405020304" pitchFamily="18" charset="0"/>
              </a:rPr>
              <a:t> sample </a:t>
            </a:r>
            <a:r>
              <a:rPr lang="en-US" altLang="zh-CN" dirty="0" smtClean="0">
                <a:solidFill>
                  <a:schemeClr val="tx1"/>
                </a:solidFill>
                <a:latin typeface="Times New Roman" panose="02020603050405020304" pitchFamily="18" charset="0"/>
                <a:cs typeface="Times New Roman" panose="02020603050405020304" pitchFamily="18" charset="0"/>
              </a:rPr>
              <a:t>testing</a:t>
            </a:r>
            <a:endParaRPr lang="en-US" altLang="zh-C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179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9516" y="542709"/>
            <a:ext cx="10972801" cy="736227"/>
          </a:xfrm>
        </p:spPr>
        <p:txBody>
          <a:bodyPr/>
          <a:lstStyle/>
          <a:p>
            <a:r>
              <a:rPr lang="en-US" altLang="zh-CN" dirty="0">
                <a:solidFill>
                  <a:schemeClr val="tx1"/>
                </a:solidFill>
              </a:rPr>
              <a:t>Other elements content</a:t>
            </a:r>
            <a:endParaRPr lang="zh-CN" altLang="en-US" dirty="0">
              <a:solidFill>
                <a:schemeClr val="tx1"/>
              </a:solidFill>
            </a:endParaRPr>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16</a:t>
            </a:fld>
            <a:endParaRPr lang="zh-CN" altLang="en-US"/>
          </a:p>
        </p:txBody>
      </p:sp>
      <p:pic>
        <p:nvPicPr>
          <p:cNvPr id="9" name="图片 8"/>
          <p:cNvPicPr>
            <a:picLocks noChangeAspect="1"/>
          </p:cNvPicPr>
          <p:nvPr/>
        </p:nvPicPr>
        <p:blipFill>
          <a:blip r:embed="rId3" cstate="print"/>
          <a:stretch>
            <a:fillRect/>
          </a:stretch>
        </p:blipFill>
        <p:spPr>
          <a:xfrm>
            <a:off x="1343472" y="1484784"/>
            <a:ext cx="9685301" cy="5143388"/>
          </a:xfrm>
          <a:prstGeom prst="rect">
            <a:avLst/>
          </a:prstGeom>
        </p:spPr>
      </p:pic>
      <p:sp>
        <p:nvSpPr>
          <p:cNvPr id="10" name="内容占位符 4"/>
          <p:cNvSpPr>
            <a:spLocks noGrp="1"/>
          </p:cNvSpPr>
          <p:nvPr>
            <p:ph idx="4294967295"/>
          </p:nvPr>
        </p:nvSpPr>
        <p:spPr>
          <a:xfrm>
            <a:off x="3215680" y="28848"/>
            <a:ext cx="8366720" cy="504000"/>
          </a:xfrm>
        </p:spPr>
        <p:txBody>
          <a:bodyPr>
            <a:normAutofit fontScale="92500" lnSpcReduction="10000"/>
          </a:bodyPr>
          <a:lstStyle/>
          <a:p>
            <a:pPr algn="r">
              <a:buNone/>
            </a:pPr>
            <a:r>
              <a:rPr lang="en-US" altLang="zh-CN" dirty="0">
                <a:solidFill>
                  <a:schemeClr val="tx1"/>
                </a:solidFill>
                <a:latin typeface="Times New Roman" panose="02020603050405020304" pitchFamily="18" charset="0"/>
                <a:cs typeface="Times New Roman" panose="02020603050405020304" pitchFamily="18" charset="0"/>
              </a:rPr>
              <a:t>IPC </a:t>
            </a:r>
            <a:r>
              <a:rPr lang="en-US" altLang="zh-CN" baseline="30000" dirty="0">
                <a:solidFill>
                  <a:schemeClr val="tx1"/>
                </a:solidFill>
                <a:latin typeface="Times New Roman" panose="02020603050405020304" pitchFamily="18" charset="0"/>
                <a:cs typeface="Times New Roman" panose="02020603050405020304" pitchFamily="18" charset="0"/>
              </a:rPr>
              <a:t>100</a:t>
            </a:r>
            <a:r>
              <a:rPr lang="en-US" altLang="zh-CN" dirty="0">
                <a:solidFill>
                  <a:schemeClr val="tx1"/>
                </a:solidFill>
                <a:latin typeface="Times New Roman" panose="02020603050405020304" pitchFamily="18" charset="0"/>
                <a:cs typeface="Times New Roman" panose="02020603050405020304" pitchFamily="18" charset="0"/>
              </a:rPr>
              <a:t>MoO</a:t>
            </a:r>
            <a:r>
              <a:rPr lang="en-US" altLang="zh-CN" baseline="-25000" dirty="0">
                <a:solidFill>
                  <a:schemeClr val="tx1"/>
                </a:solidFill>
                <a:latin typeface="Times New Roman" panose="02020603050405020304" pitchFamily="18" charset="0"/>
                <a:cs typeface="Times New Roman" panose="02020603050405020304" pitchFamily="18" charset="0"/>
              </a:rPr>
              <a:t>3</a:t>
            </a:r>
            <a:r>
              <a:rPr lang="en-US" altLang="zh-CN" dirty="0">
                <a:solidFill>
                  <a:schemeClr val="tx1"/>
                </a:solidFill>
                <a:latin typeface="Times New Roman" panose="02020603050405020304" pitchFamily="18" charset="0"/>
                <a:cs typeface="Times New Roman" panose="02020603050405020304" pitchFamily="18" charset="0"/>
              </a:rPr>
              <a:t> sample </a:t>
            </a:r>
            <a:r>
              <a:rPr lang="en-US" altLang="zh-CN" dirty="0" smtClean="0">
                <a:solidFill>
                  <a:schemeClr val="tx1"/>
                </a:solidFill>
                <a:latin typeface="Times New Roman" panose="02020603050405020304" pitchFamily="18" charset="0"/>
                <a:cs typeface="Times New Roman" panose="02020603050405020304" pitchFamily="18" charset="0"/>
              </a:rPr>
              <a:t>testing</a:t>
            </a:r>
            <a:endParaRPr lang="en-US" altLang="zh-CN" dirty="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87996" y="1085235"/>
            <a:ext cx="7111045"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Survey and main peak jump</a:t>
            </a:r>
            <a:r>
              <a:rPr lang="en-US" altLang="zh-CN"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83360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0"/>
            <a:ext cx="10972800" cy="736227"/>
          </a:xfrm>
        </p:spPr>
        <p:txBody>
          <a:bodyPr>
            <a:normAutofit/>
          </a:bodyPr>
          <a:lstStyle/>
          <a:p>
            <a:pPr lvl="0"/>
            <a:r>
              <a:rPr lang="en-US" altLang="zh-CN" dirty="0" smtClean="0">
                <a:latin typeface="Times New Roman" panose="02020603050405020304" pitchFamily="18" charset="0"/>
                <a:cs typeface="Times New Roman" panose="02020603050405020304" pitchFamily="18" charset="0"/>
              </a:rPr>
              <a:t>Li</a:t>
            </a:r>
            <a:r>
              <a:rPr lang="en-US" altLang="zh-CN" baseline="-25000" dirty="0" smtClean="0">
                <a:latin typeface="Times New Roman" panose="02020603050405020304" pitchFamily="18" charset="0"/>
                <a:cs typeface="Times New Roman" panose="02020603050405020304" pitchFamily="18" charset="0"/>
              </a:rPr>
              <a:t>2</a:t>
            </a:r>
            <a:r>
              <a:rPr lang="en-US" altLang="zh-CN" dirty="0" smtClean="0">
                <a:latin typeface="Times New Roman" panose="02020603050405020304" pitchFamily="18" charset="0"/>
                <a:cs typeface="Times New Roman" panose="02020603050405020304" pitchFamily="18" charset="0"/>
              </a:rPr>
              <a:t>CO</a:t>
            </a:r>
            <a:r>
              <a:rPr lang="en-US" altLang="zh-CN" baseline="-25000" dirty="0" smtClean="0">
                <a:latin typeface="Times New Roman" panose="02020603050405020304" pitchFamily="18" charset="0"/>
                <a:cs typeface="Times New Roman" panose="02020603050405020304" pitchFamily="18" charset="0"/>
              </a:rPr>
              <a:t>3</a:t>
            </a:r>
            <a:r>
              <a:rPr lang="zh-CN" altLang="en-US" dirty="0" smtClean="0">
                <a:latin typeface="Times New Roman" panose="02020603050405020304" pitchFamily="18" charset="0"/>
                <a:cs typeface="Times New Roman" panose="02020603050405020304" pitchFamily="18" charset="0"/>
              </a:rPr>
              <a:t>分析</a:t>
            </a:r>
            <a:endParaRPr lang="zh-CN" altLang="en-US" dirty="0"/>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17</a:t>
            </a:fld>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983432" y="836712"/>
            <a:ext cx="10441160" cy="5751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pPr/>
              <a:t>18</a:t>
            </a:fld>
            <a:endParaRPr lang="zh-CN" altLang="en-US"/>
          </a:p>
        </p:txBody>
      </p:sp>
      <p:pic>
        <p:nvPicPr>
          <p:cNvPr id="2052" name="Picture 4"/>
          <p:cNvPicPr>
            <a:picLocks noChangeAspect="1" noChangeArrowheads="1"/>
          </p:cNvPicPr>
          <p:nvPr/>
        </p:nvPicPr>
        <p:blipFill>
          <a:blip r:embed="rId2" cstate="print"/>
          <a:srcRect b="51049"/>
          <a:stretch>
            <a:fillRect/>
          </a:stretch>
        </p:blipFill>
        <p:spPr bwMode="auto">
          <a:xfrm>
            <a:off x="2711624" y="404664"/>
            <a:ext cx="6480720" cy="3096344"/>
          </a:xfrm>
          <a:prstGeom prst="rect">
            <a:avLst/>
          </a:prstGeom>
          <a:noFill/>
          <a:ln w="9525">
            <a:noFill/>
            <a:miter lim="800000"/>
            <a:headEnd/>
            <a:tailEnd/>
          </a:ln>
        </p:spPr>
      </p:pic>
      <p:pic>
        <p:nvPicPr>
          <p:cNvPr id="9" name="Picture 4"/>
          <p:cNvPicPr>
            <a:picLocks noChangeAspect="1" noChangeArrowheads="1"/>
          </p:cNvPicPr>
          <p:nvPr/>
        </p:nvPicPr>
        <p:blipFill>
          <a:blip r:embed="rId2" cstate="print"/>
          <a:srcRect t="50089"/>
          <a:stretch>
            <a:fillRect/>
          </a:stretch>
        </p:blipFill>
        <p:spPr bwMode="auto">
          <a:xfrm>
            <a:off x="2567608" y="3429000"/>
            <a:ext cx="6624736" cy="3429000"/>
          </a:xfrm>
          <a:prstGeom prst="rect">
            <a:avLst/>
          </a:prstGeom>
          <a:noFill/>
          <a:ln w="9525">
            <a:noFill/>
            <a:miter lim="800000"/>
            <a:headEnd/>
            <a:tailEnd/>
          </a:ln>
        </p:spPr>
      </p:pic>
      <p:sp>
        <p:nvSpPr>
          <p:cNvPr id="10" name="TextBox 9"/>
          <p:cNvSpPr txBox="1"/>
          <p:nvPr/>
        </p:nvSpPr>
        <p:spPr>
          <a:xfrm>
            <a:off x="191344" y="908720"/>
            <a:ext cx="3240360" cy="461665"/>
          </a:xfrm>
          <a:prstGeom prst="rect">
            <a:avLst/>
          </a:prstGeom>
          <a:noFill/>
        </p:spPr>
        <p:txBody>
          <a:bodyPr wrap="square" rtlCol="0">
            <a:spAutoFit/>
          </a:bodyPr>
          <a:lstStyle/>
          <a:p>
            <a:r>
              <a:rPr lang="en-US" altLang="zh-CN" sz="2400" dirty="0" smtClean="0">
                <a:solidFill>
                  <a:srgbClr val="FF0000"/>
                </a:solidFill>
                <a:latin typeface="Times New Roman" pitchFamily="18" charset="0"/>
                <a:cs typeface="Times New Roman" pitchFamily="18" charset="0"/>
              </a:rPr>
              <a:t>LNGS testing</a:t>
            </a:r>
            <a:r>
              <a:rPr lang="en-US" altLang="zh-CN" dirty="0" smtClean="0"/>
              <a:t> </a:t>
            </a:r>
            <a:endParaRPr lang="zh-CN" altLang="en-US" dirty="0"/>
          </a:p>
        </p:txBody>
      </p:sp>
      <p:sp>
        <p:nvSpPr>
          <p:cNvPr id="12" name="矩形 11"/>
          <p:cNvSpPr/>
          <p:nvPr/>
        </p:nvSpPr>
        <p:spPr>
          <a:xfrm>
            <a:off x="4799856" y="4797152"/>
            <a:ext cx="93610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pPr/>
              <a:t>19</a:t>
            </a:fld>
            <a:endParaRPr lang="zh-CN" altLang="en-US"/>
          </a:p>
        </p:txBody>
      </p:sp>
      <p:sp>
        <p:nvSpPr>
          <p:cNvPr id="5" name="标题 1"/>
          <p:cNvSpPr txBox="1">
            <a:spLocks/>
          </p:cNvSpPr>
          <p:nvPr/>
        </p:nvSpPr>
        <p:spPr>
          <a:xfrm>
            <a:off x="623392" y="0"/>
            <a:ext cx="10972800" cy="73622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Li</a:t>
            </a:r>
            <a:r>
              <a:rPr kumimoji="0" lang="en-US" altLang="zh-CN" sz="32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a:t>
            </a:r>
            <a:r>
              <a:rPr kumimoji="0" lang="en-US" altLang="zh-CN" sz="32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a:t>
            </a:r>
            <a:endParaRPr kumimoji="0" lang="zh-CN" altLang="en-US" sz="3200" b="1" i="0" u="none" strike="noStrike" kern="120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407369" y="836712"/>
            <a:ext cx="5904656" cy="5472608"/>
          </a:xfrm>
          <a:prstGeom prst="rect">
            <a:avLst/>
          </a:prstGeom>
          <a:noFill/>
          <a:ln w="9525">
            <a:noFill/>
            <a:miter lim="800000"/>
            <a:headEnd/>
            <a:tailEnd/>
          </a:ln>
        </p:spPr>
      </p:pic>
      <p:sp>
        <p:nvSpPr>
          <p:cNvPr id="8" name="矩形 7"/>
          <p:cNvSpPr/>
          <p:nvPr/>
        </p:nvSpPr>
        <p:spPr>
          <a:xfrm>
            <a:off x="335360" y="764704"/>
            <a:ext cx="132760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IPC  testing</a:t>
            </a:r>
            <a:r>
              <a:rPr lang="en-US" altLang="zh-CN" dirty="0" smtClean="0"/>
              <a:t> </a:t>
            </a:r>
            <a:endParaRPr lang="zh-CN" altLang="en-US" dirty="0"/>
          </a:p>
        </p:txBody>
      </p:sp>
      <p:pic>
        <p:nvPicPr>
          <p:cNvPr id="3076" name="Picture 4"/>
          <p:cNvPicPr>
            <a:picLocks noChangeAspect="1" noChangeArrowheads="1"/>
          </p:cNvPicPr>
          <p:nvPr/>
        </p:nvPicPr>
        <p:blipFill>
          <a:blip r:embed="rId3" cstate="print"/>
          <a:srcRect/>
          <a:stretch>
            <a:fillRect/>
          </a:stretch>
        </p:blipFill>
        <p:spPr bwMode="auto">
          <a:xfrm>
            <a:off x="6240016" y="692696"/>
            <a:ext cx="5713614" cy="5976664"/>
          </a:xfrm>
          <a:prstGeom prst="rect">
            <a:avLst/>
          </a:prstGeom>
          <a:noFill/>
          <a:ln w="9525">
            <a:noFill/>
            <a:miter lim="800000"/>
            <a:headEnd/>
            <a:tailEnd/>
          </a:ln>
        </p:spPr>
      </p:pic>
      <p:sp>
        <p:nvSpPr>
          <p:cNvPr id="10" name="TextBox 9"/>
          <p:cNvSpPr txBox="1"/>
          <p:nvPr/>
        </p:nvSpPr>
        <p:spPr>
          <a:xfrm>
            <a:off x="8040216" y="620688"/>
            <a:ext cx="720080" cy="338554"/>
          </a:xfrm>
          <a:prstGeom prst="rect">
            <a:avLst/>
          </a:prstGeom>
          <a:noFill/>
          <a:ln>
            <a:solidFill>
              <a:srgbClr val="FF0000"/>
            </a:solidFill>
          </a:ln>
        </p:spPr>
        <p:txBody>
          <a:bodyPr wrap="square" rtlCol="0">
            <a:spAutoFit/>
          </a:bodyPr>
          <a:lstStyle/>
          <a:p>
            <a:r>
              <a:rPr lang="en-US" altLang="zh-CN" sz="1600" b="1" dirty="0" err="1" smtClean="0">
                <a:solidFill>
                  <a:srgbClr val="FF0000"/>
                </a:solidFill>
                <a:latin typeface="Times New Roman" pitchFamily="18" charset="0"/>
                <a:cs typeface="Times New Roman" pitchFamily="18" charset="0"/>
              </a:rPr>
              <a:t>ppm</a:t>
            </a:r>
            <a:endParaRPr lang="zh-CN" altLang="en-US" sz="1600" b="1" dirty="0">
              <a:solidFill>
                <a:srgbClr val="FF0000"/>
              </a:solidFill>
              <a:latin typeface="Times New Roman" pitchFamily="18" charset="0"/>
              <a:cs typeface="Times New Roman" pitchFamily="18" charset="0"/>
            </a:endParaRPr>
          </a:p>
        </p:txBody>
      </p:sp>
      <p:sp>
        <p:nvSpPr>
          <p:cNvPr id="11" name="TextBox 10"/>
          <p:cNvSpPr txBox="1"/>
          <p:nvPr/>
        </p:nvSpPr>
        <p:spPr>
          <a:xfrm>
            <a:off x="4439816" y="5949280"/>
            <a:ext cx="1512168" cy="369332"/>
          </a:xfrm>
          <a:prstGeom prst="rect">
            <a:avLst/>
          </a:prstGeom>
          <a:noFill/>
          <a:ln>
            <a:solidFill>
              <a:srgbClr val="FF0000"/>
            </a:solidFill>
          </a:ln>
        </p:spPr>
        <p:txBody>
          <a:bodyPr wrap="square" rtlCol="0">
            <a:spAutoFit/>
          </a:bodyPr>
          <a:lstStyle/>
          <a:p>
            <a:r>
              <a:rPr lang="en-US" altLang="zh-CN" dirty="0" err="1" smtClean="0">
                <a:latin typeface="Times New Roman" pitchFamily="18" charset="0"/>
                <a:cs typeface="Times New Roman" pitchFamily="18" charset="0"/>
              </a:rPr>
              <a:t>Th</a:t>
            </a:r>
            <a:r>
              <a:rPr lang="en-US" altLang="zh-CN" dirty="0" smtClean="0">
                <a:latin typeface="Times New Roman" pitchFamily="18" charset="0"/>
                <a:cs typeface="Times New Roman" pitchFamily="18" charset="0"/>
              </a:rPr>
              <a:t>: 1000ppt</a:t>
            </a:r>
          </a:p>
        </p:txBody>
      </p:sp>
      <p:sp>
        <p:nvSpPr>
          <p:cNvPr id="12" name="TextBox 11"/>
          <p:cNvSpPr txBox="1"/>
          <p:nvPr/>
        </p:nvSpPr>
        <p:spPr>
          <a:xfrm>
            <a:off x="4439816" y="6381328"/>
            <a:ext cx="1512168" cy="369332"/>
          </a:xfrm>
          <a:prstGeom prst="rect">
            <a:avLst/>
          </a:prstGeom>
          <a:noFill/>
          <a:ln>
            <a:solidFill>
              <a:srgbClr val="FF0000"/>
            </a:solidFill>
          </a:ln>
        </p:spPr>
        <p:txBody>
          <a:bodyPr wrap="square" rtlCol="0">
            <a:spAutoFit/>
          </a:bodyPr>
          <a:lstStyle/>
          <a:p>
            <a:r>
              <a:rPr lang="en-US" altLang="zh-CN" dirty="0" smtClean="0">
                <a:latin typeface="Times New Roman" pitchFamily="18" charset="0"/>
                <a:cs typeface="Times New Roman" pitchFamily="18" charset="0"/>
              </a:rPr>
              <a:t>U  :&lt;200ppt   </a:t>
            </a:r>
            <a:endParaRPr lang="zh-CN" altLang="en-US" dirty="0">
              <a:latin typeface="Times New Roman" pitchFamily="18" charset="0"/>
              <a:cs typeface="Times New Roman" pitchFamily="18" charset="0"/>
            </a:endParaRPr>
          </a:p>
        </p:txBody>
      </p:sp>
      <p:sp>
        <p:nvSpPr>
          <p:cNvPr id="13" name="矩形 12"/>
          <p:cNvSpPr/>
          <p:nvPr/>
        </p:nvSpPr>
        <p:spPr>
          <a:xfrm>
            <a:off x="2207568" y="5229200"/>
            <a:ext cx="38884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295800" y="732387"/>
            <a:ext cx="3298449" cy="878482"/>
          </a:xfrm>
          <a:prstGeom prst="rect">
            <a:avLst/>
          </a:prstGeom>
        </p:spPr>
        <p:txBody>
          <a:bodyPr vert="horz" anchor="ctr">
            <a:noAutofit/>
          </a:bodyPr>
          <a:lstStyle/>
          <a:p>
            <a:pPr algn="ctr">
              <a:spcBef>
                <a:spcPct val="0"/>
              </a:spcBef>
            </a:pPr>
            <a:r>
              <a:rPr lang="zh-CN" altLang="en-US" sz="4000" b="1" cap="all" dirty="0">
                <a:solidFill>
                  <a:srgbClr val="0000CC"/>
                </a:solidFill>
                <a:latin typeface="Microsoft YaHei UI" panose="020B0503020204020204" pitchFamily="34" charset="-122"/>
                <a:ea typeface="Microsoft YaHei UI" panose="020B0503020204020204" pitchFamily="34" charset="-122"/>
                <a:cs typeface="+mj-cs"/>
              </a:rPr>
              <a:t>报 告 内 容</a:t>
            </a:r>
          </a:p>
        </p:txBody>
      </p:sp>
      <p:sp>
        <p:nvSpPr>
          <p:cNvPr id="21" name="内容占位符 2"/>
          <p:cNvSpPr txBox="1">
            <a:spLocks/>
          </p:cNvSpPr>
          <p:nvPr/>
        </p:nvSpPr>
        <p:spPr>
          <a:xfrm>
            <a:off x="1991544" y="1628800"/>
            <a:ext cx="8352928" cy="4858919"/>
          </a:xfrm>
          <a:prstGeom prst="rect">
            <a:avLst/>
          </a:prstGeom>
        </p:spPr>
        <p:txBody>
          <a:bodyPr/>
          <a:lstStyle/>
          <a:p>
            <a:pPr marL="452438" marR="0" lvl="0" indent="-452438" algn="l" defTabSz="914400" rtl="0" eaLnBrk="1" fontAlgn="auto" latinLnBrk="0" hangingPunct="1">
              <a:lnSpc>
                <a:spcPct val="150000"/>
              </a:lnSpc>
              <a:spcBef>
                <a:spcPts val="600"/>
              </a:spcBef>
              <a:spcAft>
                <a:spcPts val="0"/>
              </a:spcAft>
              <a:buClr>
                <a:srgbClr val="C00000"/>
              </a:buClr>
              <a:buSzTx/>
              <a:buFont typeface="Wingdings" panose="05000000000000000000" pitchFamily="2" charset="2"/>
              <a:buChar char="&amp;"/>
              <a:tabLst/>
              <a:defRPr/>
            </a:pPr>
            <a:r>
              <a:rPr kumimoji="0" lang="en-US" altLang="zh-CN"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IPC </a:t>
            </a:r>
            <a:r>
              <a:rPr kumimoji="0" lang="en-US" altLang="zh-CN" sz="28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100</a:t>
            </a:r>
            <a:r>
              <a:rPr kumimoji="0" lang="en-US" altLang="zh-CN"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MoO</a:t>
            </a:r>
            <a:r>
              <a:rPr kumimoji="0" lang="en-US" altLang="zh-CN" sz="28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3</a:t>
            </a:r>
            <a:r>
              <a:rPr kumimoji="0" lang="en-US" altLang="zh-CN"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zh-CN" alt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分析</a:t>
            </a:r>
            <a:endParaRPr kumimoji="0" lang="en-US" altLang="zh-CN"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452438" marR="0" lvl="0" indent="-452438" algn="l" defTabSz="914400" rtl="0" eaLnBrk="1" fontAlgn="auto" latinLnBrk="0" hangingPunct="1">
              <a:lnSpc>
                <a:spcPct val="150000"/>
              </a:lnSpc>
              <a:spcBef>
                <a:spcPts val="600"/>
              </a:spcBef>
              <a:spcAft>
                <a:spcPts val="0"/>
              </a:spcAft>
              <a:buClr>
                <a:srgbClr val="C00000"/>
              </a:buClr>
              <a:buSzTx/>
              <a:buFont typeface="Wingdings" panose="05000000000000000000" pitchFamily="2" charset="2"/>
              <a:buChar char="&amp;"/>
              <a:tabLst/>
              <a:defRPr/>
            </a:pPr>
            <a:r>
              <a:rPr lang="en-US" altLang="zh-CN" sz="2800" dirty="0" smtClean="0">
                <a:latin typeface="Times New Roman" pitchFamily="18" charset="0"/>
                <a:cs typeface="Times New Roman" pitchFamily="18" charset="0"/>
              </a:rPr>
              <a:t> Li</a:t>
            </a:r>
            <a:r>
              <a:rPr lang="en-US" altLang="zh-CN" sz="2800" baseline="-25000" dirty="0" smtClean="0">
                <a:latin typeface="Times New Roman" pitchFamily="18" charset="0"/>
                <a:cs typeface="Times New Roman" pitchFamily="18" charset="0"/>
              </a:rPr>
              <a:t>2</a:t>
            </a:r>
            <a:r>
              <a:rPr lang="en-US" altLang="zh-CN" sz="2800" dirty="0" smtClean="0">
                <a:latin typeface="Times New Roman" pitchFamily="18" charset="0"/>
                <a:cs typeface="Times New Roman" pitchFamily="18" charset="0"/>
              </a:rPr>
              <a:t>CO</a:t>
            </a:r>
            <a:r>
              <a:rPr lang="en-US" altLang="zh-CN" sz="2800" baseline="-25000" dirty="0" smtClean="0">
                <a:latin typeface="Times New Roman" pitchFamily="18" charset="0"/>
                <a:cs typeface="Times New Roman" pitchFamily="18" charset="0"/>
              </a:rPr>
              <a:t>3</a:t>
            </a:r>
            <a:r>
              <a:rPr lang="zh-CN" altLang="en-US" sz="2800" dirty="0" smtClean="0">
                <a:latin typeface="Times New Roman" pitchFamily="18" charset="0"/>
                <a:cs typeface="Times New Roman" pitchFamily="18" charset="0"/>
              </a:rPr>
              <a:t>分析</a:t>
            </a:r>
            <a:endParaRPr lang="en-US" altLang="zh-CN" sz="2800" dirty="0" smtClean="0">
              <a:latin typeface="Times New Roman" pitchFamily="18" charset="0"/>
              <a:cs typeface="Times New Roman" pitchFamily="18" charset="0"/>
            </a:endParaRPr>
          </a:p>
          <a:p>
            <a:pPr marL="452438" marR="0" lvl="0" indent="-452438" algn="l" defTabSz="914400" rtl="0" eaLnBrk="1" fontAlgn="auto" latinLnBrk="0" hangingPunct="1">
              <a:lnSpc>
                <a:spcPct val="150000"/>
              </a:lnSpc>
              <a:spcBef>
                <a:spcPts val="600"/>
              </a:spcBef>
              <a:spcAft>
                <a:spcPts val="0"/>
              </a:spcAft>
              <a:buClr>
                <a:srgbClr val="C00000"/>
              </a:buClr>
              <a:buSzTx/>
              <a:buFont typeface="Wingdings" panose="05000000000000000000" pitchFamily="2" charset="2"/>
              <a:buChar char="&amp;"/>
              <a:tabLst/>
              <a:defRPr/>
            </a:pPr>
            <a:r>
              <a:rPr kumimoji="0" lang="en-US" altLang="zh-CN"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altLang="zh-CN" sz="2800" b="0"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Th</a:t>
            </a:r>
            <a:r>
              <a:rPr kumimoji="0" lang="en-US" altLang="zh-CN"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U</a:t>
            </a:r>
            <a:r>
              <a:rPr kumimoji="0" lang="zh-CN" alt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分离富集</a:t>
            </a:r>
            <a:endParaRPr kumimoji="0" lang="en-US" altLang="zh-CN"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a:p>
            <a:pPr marL="452438" marR="0" lvl="0" indent="-452438" algn="l" defTabSz="914400" rtl="0" eaLnBrk="1" fontAlgn="auto" latinLnBrk="0" hangingPunct="1">
              <a:lnSpc>
                <a:spcPct val="125000"/>
              </a:lnSpc>
              <a:spcBef>
                <a:spcPts val="600"/>
              </a:spcBef>
              <a:spcAft>
                <a:spcPts val="0"/>
              </a:spcAft>
              <a:buClr>
                <a:srgbClr val="C00000"/>
              </a:buClr>
              <a:buSzTx/>
              <a:buFont typeface="Wingdings" panose="05000000000000000000" pitchFamily="2" charset="2"/>
              <a:buChar char="&amp;"/>
              <a:tabLst/>
              <a:defRPr/>
            </a:pPr>
            <a:endParaRPr kumimoji="0" lang="en-US"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452438" marR="0" lvl="0" indent="-452438" algn="l" defTabSz="914400" rtl="0" eaLnBrk="1" fontAlgn="auto" latinLnBrk="0" hangingPunct="1">
              <a:lnSpc>
                <a:spcPct val="125000"/>
              </a:lnSpc>
              <a:spcBef>
                <a:spcPts val="600"/>
              </a:spcBef>
              <a:spcAft>
                <a:spcPts val="0"/>
              </a:spcAft>
              <a:buClr>
                <a:srgbClr val="C00000"/>
              </a:buClr>
              <a:buSzTx/>
              <a:buFont typeface="Wingdings" panose="05000000000000000000" pitchFamily="2" charset="2"/>
              <a:buChar char="&amp;"/>
              <a:tabLst/>
              <a:defRPr/>
            </a:pP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xmlns="" val="74180727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pPr/>
              <a:t>20</a:t>
            </a:fld>
            <a:endParaRPr lang="zh-CN" altLang="en-US"/>
          </a:p>
        </p:txBody>
      </p:sp>
      <p:graphicFrame>
        <p:nvGraphicFramePr>
          <p:cNvPr id="9" name="表格 8"/>
          <p:cNvGraphicFramePr>
            <a:graphicFrameLocks noGrp="1"/>
          </p:cNvGraphicFramePr>
          <p:nvPr/>
        </p:nvGraphicFramePr>
        <p:xfrm>
          <a:off x="335360" y="1892965"/>
          <a:ext cx="6768752" cy="1968083"/>
        </p:xfrm>
        <a:graphic>
          <a:graphicData uri="http://schemas.openxmlformats.org/drawingml/2006/table">
            <a:tbl>
              <a:tblPr/>
              <a:tblGrid>
                <a:gridCol w="1152128"/>
                <a:gridCol w="1656184"/>
                <a:gridCol w="2376264"/>
                <a:gridCol w="1584176"/>
              </a:tblGrid>
              <a:tr h="748883">
                <a:tc>
                  <a:txBody>
                    <a:bodyPr/>
                    <a:lstStyle/>
                    <a:p>
                      <a:pPr algn="just">
                        <a:spcAft>
                          <a:spcPts val="0"/>
                        </a:spcAft>
                      </a:pPr>
                      <a:r>
                        <a:rPr lang="en-US" sz="2000" kern="100" dirty="0">
                          <a:latin typeface="Times New Roman" pitchFamily="18" charset="0"/>
                          <a:ea typeface="宋体"/>
                          <a:cs typeface="Times New Roman" pitchFamily="18" charset="0"/>
                        </a:rPr>
                        <a:t>Sample</a:t>
                      </a:r>
                      <a:endParaRPr lang="zh-CN" sz="20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latin typeface="Times New Roman" pitchFamily="18" charset="0"/>
                          <a:ea typeface="宋体"/>
                          <a:cs typeface="Times New Roman" pitchFamily="18" charset="0"/>
                        </a:rPr>
                        <a:t>Weight / g</a:t>
                      </a:r>
                      <a:endParaRPr lang="zh-CN" sz="20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latin typeface="Times New Roman" pitchFamily="18" charset="0"/>
                          <a:ea typeface="宋体"/>
                          <a:cs typeface="Times New Roman" pitchFamily="18" charset="0"/>
                        </a:rPr>
                        <a:t>Dissolution procedure</a:t>
                      </a:r>
                      <a:endParaRPr lang="zh-CN" sz="20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latin typeface="Times New Roman" pitchFamily="18" charset="0"/>
                          <a:ea typeface="宋体"/>
                          <a:cs typeface="Times New Roman" pitchFamily="18" charset="0"/>
                        </a:rPr>
                        <a:t>Dilution factor</a:t>
                      </a:r>
                      <a:endParaRPr lang="zh-CN" sz="2000" kern="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325">
                <a:tc>
                  <a:txBody>
                    <a:bodyPr/>
                    <a:lstStyle/>
                    <a:p>
                      <a:pPr algn="just">
                        <a:spcAft>
                          <a:spcPts val="0"/>
                        </a:spcAft>
                      </a:pPr>
                      <a:r>
                        <a:rPr lang="en-US" sz="2000" kern="100" dirty="0">
                          <a:latin typeface="Times New Roman" pitchFamily="18" charset="0"/>
                          <a:ea typeface="宋体"/>
                          <a:cs typeface="Times New Roman" pitchFamily="18" charset="0"/>
                        </a:rPr>
                        <a:t>Li</a:t>
                      </a:r>
                      <a:r>
                        <a:rPr lang="en-US" sz="2000" kern="100" baseline="-25000" dirty="0">
                          <a:latin typeface="Times New Roman" pitchFamily="18" charset="0"/>
                          <a:ea typeface="宋体"/>
                          <a:cs typeface="Times New Roman" pitchFamily="18" charset="0"/>
                        </a:rPr>
                        <a:t>2</a:t>
                      </a:r>
                      <a:r>
                        <a:rPr lang="en-US" sz="2000" kern="100" dirty="0">
                          <a:latin typeface="Times New Roman" pitchFamily="18" charset="0"/>
                          <a:ea typeface="宋体"/>
                          <a:cs typeface="Times New Roman" pitchFamily="18" charset="0"/>
                        </a:rPr>
                        <a:t>CO</a:t>
                      </a:r>
                      <a:r>
                        <a:rPr lang="en-US" sz="2000" kern="100" baseline="-25000" dirty="0">
                          <a:latin typeface="Times New Roman" pitchFamily="18" charset="0"/>
                          <a:ea typeface="宋体"/>
                          <a:cs typeface="Times New Roman" pitchFamily="18" charset="0"/>
                        </a:rPr>
                        <a:t>3</a:t>
                      </a:r>
                      <a:r>
                        <a:rPr lang="en-US" sz="2000" kern="100" dirty="0">
                          <a:latin typeface="Times New Roman" pitchFamily="18" charset="0"/>
                          <a:ea typeface="宋体"/>
                          <a:cs typeface="Times New Roman" pitchFamily="18" charset="0"/>
                        </a:rPr>
                        <a:t> power</a:t>
                      </a:r>
                      <a:endParaRPr lang="zh-CN" sz="20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latin typeface="Times New Roman" pitchFamily="18" charset="0"/>
                          <a:ea typeface="宋体"/>
                          <a:cs typeface="Times New Roman" pitchFamily="18" charset="0"/>
                        </a:rPr>
                        <a:t>0.05</a:t>
                      </a:r>
                      <a:endParaRPr lang="zh-CN" sz="20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latin typeface="Times New Roman" pitchFamily="18" charset="0"/>
                          <a:ea typeface="宋体"/>
                          <a:cs typeface="Times New Roman" pitchFamily="18" charset="0"/>
                        </a:rPr>
                        <a:t>Dissolution:</a:t>
                      </a:r>
                      <a:endParaRPr lang="zh-CN" sz="2000" kern="100" dirty="0">
                        <a:latin typeface="Times New Roman" pitchFamily="18" charset="0"/>
                        <a:ea typeface="宋体"/>
                        <a:cs typeface="Times New Roman" pitchFamily="18" charset="0"/>
                      </a:endParaRPr>
                    </a:p>
                    <a:p>
                      <a:pPr algn="just">
                        <a:spcAft>
                          <a:spcPts val="0"/>
                        </a:spcAft>
                      </a:pPr>
                      <a:r>
                        <a:rPr lang="en-US" sz="2000" kern="100" dirty="0">
                          <a:latin typeface="Times New Roman" pitchFamily="18" charset="0"/>
                          <a:ea typeface="宋体"/>
                          <a:cs typeface="Times New Roman" pitchFamily="18" charset="0"/>
                        </a:rPr>
                        <a:t>5ml 5%HNO</a:t>
                      </a:r>
                      <a:r>
                        <a:rPr lang="en-US" sz="2000" kern="100" baseline="-25000" dirty="0">
                          <a:latin typeface="Times New Roman" pitchFamily="18" charset="0"/>
                          <a:ea typeface="宋体"/>
                          <a:cs typeface="Times New Roman" pitchFamily="18" charset="0"/>
                        </a:rPr>
                        <a:t>3</a:t>
                      </a:r>
                      <a:r>
                        <a:rPr lang="en-US" sz="2000" kern="100" dirty="0">
                          <a:latin typeface="Times New Roman" pitchFamily="18" charset="0"/>
                          <a:ea typeface="宋体"/>
                          <a:cs typeface="Times New Roman" pitchFamily="18" charset="0"/>
                        </a:rPr>
                        <a:t>.</a:t>
                      </a:r>
                      <a:endParaRPr lang="zh-CN" sz="2000" kern="100" dirty="0">
                        <a:latin typeface="Times New Roman" pitchFamily="18" charset="0"/>
                        <a:ea typeface="宋体"/>
                        <a:cs typeface="Times New Roman" pitchFamily="18" charset="0"/>
                      </a:endParaRPr>
                    </a:p>
                    <a:p>
                      <a:pPr algn="just">
                        <a:spcAft>
                          <a:spcPts val="0"/>
                        </a:spcAft>
                      </a:pPr>
                      <a:r>
                        <a:rPr lang="en-US" sz="2000" kern="100" dirty="0">
                          <a:latin typeface="Times New Roman" pitchFamily="18" charset="0"/>
                          <a:ea typeface="宋体"/>
                          <a:cs typeface="Times New Roman" pitchFamily="18" charset="0"/>
                        </a:rPr>
                        <a:t>Dilution:</a:t>
                      </a:r>
                      <a:endParaRPr lang="zh-CN" sz="2000" kern="100" dirty="0">
                        <a:latin typeface="Times New Roman" pitchFamily="18" charset="0"/>
                        <a:ea typeface="宋体"/>
                        <a:cs typeface="Times New Roman" pitchFamily="18" charset="0"/>
                      </a:endParaRPr>
                    </a:p>
                    <a:p>
                      <a:pPr algn="just">
                        <a:spcAft>
                          <a:spcPts val="0"/>
                        </a:spcAft>
                      </a:pPr>
                      <a:r>
                        <a:rPr lang="en-US" sz="2000" kern="100" dirty="0">
                          <a:latin typeface="Times New Roman" pitchFamily="18" charset="0"/>
                          <a:ea typeface="宋体"/>
                          <a:cs typeface="Times New Roman" pitchFamily="18" charset="0"/>
                        </a:rPr>
                        <a:t>2%HNO</a:t>
                      </a:r>
                      <a:r>
                        <a:rPr lang="en-US" sz="2000" kern="100" baseline="-25000" dirty="0">
                          <a:latin typeface="Times New Roman" pitchFamily="18" charset="0"/>
                          <a:ea typeface="宋体"/>
                          <a:cs typeface="Times New Roman" pitchFamily="18" charset="0"/>
                        </a:rPr>
                        <a:t>3</a:t>
                      </a:r>
                      <a:endParaRPr lang="zh-CN" sz="20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latin typeface="Times New Roman" pitchFamily="18" charset="0"/>
                          <a:ea typeface="宋体"/>
                          <a:cs typeface="Times New Roman" pitchFamily="18" charset="0"/>
                        </a:rPr>
                        <a:t>1000</a:t>
                      </a:r>
                      <a:endParaRPr lang="zh-CN" sz="2000" kern="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263352" y="764704"/>
            <a:ext cx="2106474" cy="461665"/>
          </a:xfrm>
          <a:prstGeom prst="rect">
            <a:avLst/>
          </a:prstGeom>
        </p:spPr>
        <p:txBody>
          <a:bodyPr wrap="none">
            <a:spAutoFit/>
          </a:bodyPr>
          <a:lstStyle/>
          <a:p>
            <a:r>
              <a:rPr lang="en-US" altLang="zh-CN" sz="2400" dirty="0" smtClean="0">
                <a:solidFill>
                  <a:srgbClr val="FF0000"/>
                </a:solidFill>
                <a:latin typeface="Times New Roman" pitchFamily="18" charset="0"/>
                <a:cs typeface="Times New Roman" pitchFamily="18" charset="0"/>
              </a:rPr>
              <a:t>SINAP  testing</a:t>
            </a:r>
            <a:r>
              <a:rPr lang="en-US" altLang="zh-CN" sz="2400" dirty="0" smtClean="0"/>
              <a:t> </a:t>
            </a:r>
            <a:endParaRPr lang="zh-CN" altLang="en-US" sz="2400" dirty="0"/>
          </a:p>
        </p:txBody>
      </p:sp>
      <p:sp>
        <p:nvSpPr>
          <p:cNvPr id="409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Samples preparation:</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09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Samples preparation:</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099"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Samples preparation:</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100"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Samples preparation:</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 name="矩形 14"/>
          <p:cNvSpPr/>
          <p:nvPr/>
        </p:nvSpPr>
        <p:spPr>
          <a:xfrm>
            <a:off x="335360" y="1444714"/>
            <a:ext cx="2182008" cy="400110"/>
          </a:xfrm>
          <a:prstGeom prst="rect">
            <a:avLst/>
          </a:prstGeom>
        </p:spPr>
        <p:txBody>
          <a:bodyPr wrap="none">
            <a:spAutoFit/>
          </a:bodyPr>
          <a:lstStyle/>
          <a:p>
            <a:r>
              <a:rPr lang="en-US" altLang="zh-CN" sz="2000" dirty="0" smtClean="0">
                <a:latin typeface="Times New Roman" panose="02020603050405020304" pitchFamily="18" charset="0"/>
                <a:cs typeface="Times New Roman" panose="02020603050405020304" pitchFamily="18" charset="0"/>
              </a:rPr>
              <a:t>Sample preparation</a:t>
            </a:r>
            <a:endParaRPr lang="zh-CN" altLang="en-US" sz="2000" dirty="0"/>
          </a:p>
        </p:txBody>
      </p:sp>
      <p:graphicFrame>
        <p:nvGraphicFramePr>
          <p:cNvPr id="16" name="表格 15"/>
          <p:cNvGraphicFramePr>
            <a:graphicFrameLocks noGrp="1"/>
          </p:cNvGraphicFramePr>
          <p:nvPr/>
        </p:nvGraphicFramePr>
        <p:xfrm>
          <a:off x="335360" y="4221088"/>
          <a:ext cx="6840759" cy="1080119"/>
        </p:xfrm>
        <a:graphic>
          <a:graphicData uri="http://schemas.openxmlformats.org/drawingml/2006/table">
            <a:tbl>
              <a:tblPr/>
              <a:tblGrid>
                <a:gridCol w="760882"/>
                <a:gridCol w="807540"/>
                <a:gridCol w="2228810"/>
                <a:gridCol w="1435626"/>
                <a:gridCol w="1607901"/>
              </a:tblGrid>
              <a:tr h="366833">
                <a:tc>
                  <a:txBody>
                    <a:bodyPr/>
                    <a:lstStyle/>
                    <a:p>
                      <a:pPr algn="ctr" fontAlgn="b"/>
                      <a:r>
                        <a:rPr lang="zh-CN" altLang="en-US" sz="2000" b="0" i="0" u="none" strike="noStrike" dirty="0">
                          <a:solidFill>
                            <a:srgbClr val="000000"/>
                          </a:solidFill>
                          <a:latin typeface="Times New Roman" pitchFamily="18" charset="0"/>
                          <a:ea typeface="+mn-ea"/>
                          <a:cs typeface="Times New Roman" pitchFamily="18" charset="0"/>
                        </a:rPr>
                        <a:t>元素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0" i="0" u="none" strike="noStrike">
                          <a:solidFill>
                            <a:srgbClr val="000000"/>
                          </a:solidFill>
                          <a:latin typeface="Times New Roman" pitchFamily="18" charset="0"/>
                          <a:ea typeface="+mn-ea"/>
                          <a:cs typeface="Times New Roman" pitchFamily="18" charset="0"/>
                        </a:rPr>
                        <a:t>单位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pitchFamily="18" charset="0"/>
                          <a:ea typeface="+mn-ea"/>
                          <a:cs typeface="Times New Roman" pitchFamily="18" charset="0"/>
                        </a:rPr>
                        <a:t>Li</a:t>
                      </a:r>
                      <a:r>
                        <a:rPr lang="en-US" sz="2000" b="0" i="0" u="none" strike="noStrike" baseline="-25000" dirty="0">
                          <a:solidFill>
                            <a:srgbClr val="000000"/>
                          </a:solidFill>
                          <a:latin typeface="Times New Roman" pitchFamily="18" charset="0"/>
                          <a:ea typeface="+mn-ea"/>
                          <a:cs typeface="Times New Roman" pitchFamily="18" charset="0"/>
                        </a:rPr>
                        <a:t>2</a:t>
                      </a:r>
                      <a:r>
                        <a:rPr lang="en-US" sz="2000" b="0" i="0" u="none" strike="noStrike" dirty="0">
                          <a:solidFill>
                            <a:srgbClr val="000000"/>
                          </a:solidFill>
                          <a:latin typeface="Times New Roman" pitchFamily="18" charset="0"/>
                          <a:ea typeface="+mn-ea"/>
                          <a:cs typeface="Times New Roman" pitchFamily="18" charset="0"/>
                        </a:rPr>
                        <a:t>CO</a:t>
                      </a:r>
                      <a:r>
                        <a:rPr lang="en-US" sz="2000" b="0" i="0" u="none" strike="noStrike" baseline="-25000" dirty="0">
                          <a:solidFill>
                            <a:srgbClr val="000000"/>
                          </a:solidFill>
                          <a:latin typeface="Times New Roman" pitchFamily="18" charset="0"/>
                          <a:ea typeface="+mn-ea"/>
                          <a:cs typeface="Times New Roman" pitchFamily="18" charset="0"/>
                        </a:rPr>
                        <a:t>3</a:t>
                      </a:r>
                      <a:r>
                        <a:rPr lang="en-US" sz="2000" b="0" i="0" u="none" strike="noStrike" dirty="0">
                          <a:solidFill>
                            <a:srgbClr val="000000"/>
                          </a:solidFill>
                          <a:latin typeface="Times New Roman" pitchFamily="18" charset="0"/>
                          <a:ea typeface="+mn-ea"/>
                          <a:cs typeface="Times New Roman" pitchFamily="18" charset="0"/>
                        </a:rPr>
                        <a:t> </a:t>
                      </a:r>
                      <a:r>
                        <a:rPr lang="zh-CN" altLang="en-US" sz="2000" b="0" i="0" u="none" strike="noStrike" dirty="0">
                          <a:solidFill>
                            <a:srgbClr val="000000"/>
                          </a:solidFill>
                          <a:latin typeface="Times New Roman" pitchFamily="18" charset="0"/>
                          <a:ea typeface="+mn-ea"/>
                          <a:cs typeface="Times New Roman" pitchFamily="18" charset="0"/>
                        </a:rPr>
                        <a:t>意大利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pitchFamily="18" charset="0"/>
                          <a:ea typeface="+mn-ea"/>
                          <a:cs typeface="Times New Roman" pitchFamily="18" charset="0"/>
                        </a:rPr>
                        <a:t>Li</a:t>
                      </a:r>
                      <a:r>
                        <a:rPr lang="en-US" sz="2000" b="0" i="0" u="none" strike="noStrike" baseline="-25000" dirty="0">
                          <a:solidFill>
                            <a:srgbClr val="000000"/>
                          </a:solidFill>
                          <a:latin typeface="Times New Roman" pitchFamily="18" charset="0"/>
                          <a:ea typeface="+mn-ea"/>
                          <a:cs typeface="Times New Roman" pitchFamily="18" charset="0"/>
                        </a:rPr>
                        <a:t>2</a:t>
                      </a:r>
                      <a:r>
                        <a:rPr lang="en-US" sz="2000" b="0" i="0" u="none" strike="noStrike" dirty="0">
                          <a:solidFill>
                            <a:srgbClr val="000000"/>
                          </a:solidFill>
                          <a:latin typeface="Times New Roman" pitchFamily="18" charset="0"/>
                          <a:ea typeface="+mn-ea"/>
                          <a:cs typeface="Times New Roman" pitchFamily="18" charset="0"/>
                        </a:rPr>
                        <a:t>CO</a:t>
                      </a:r>
                      <a:r>
                        <a:rPr lang="en-US" sz="2000" b="0" i="0" u="none" strike="noStrike" baseline="-25000" dirty="0">
                          <a:solidFill>
                            <a:srgbClr val="000000"/>
                          </a:solidFill>
                          <a:latin typeface="Times New Roman" pitchFamily="18" charset="0"/>
                          <a:ea typeface="+mn-ea"/>
                          <a:cs typeface="Times New Roman" pitchFamily="18" charset="0"/>
                        </a:rPr>
                        <a:t>3</a:t>
                      </a:r>
                      <a:r>
                        <a:rPr lang="en-US" sz="2000" b="0" i="0" u="none" strike="noStrike" dirty="0">
                          <a:solidFill>
                            <a:srgbClr val="000000"/>
                          </a:solidFill>
                          <a:latin typeface="Times New Roman" pitchFamily="18" charset="0"/>
                          <a:ea typeface="+mn-ea"/>
                          <a:cs typeface="Times New Roman"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pitchFamily="18" charset="0"/>
                          <a:ea typeface="+mn-ea"/>
                          <a:cs typeface="Times New Roman" pitchFamily="18" charset="0"/>
                        </a:rPr>
                        <a:t> Li</a:t>
                      </a:r>
                      <a:r>
                        <a:rPr lang="en-US" sz="2000" b="0" i="0" u="none" strike="noStrike" baseline="-25000" dirty="0">
                          <a:solidFill>
                            <a:srgbClr val="000000"/>
                          </a:solidFill>
                          <a:latin typeface="Times New Roman" pitchFamily="18" charset="0"/>
                          <a:ea typeface="+mn-ea"/>
                          <a:cs typeface="Times New Roman" pitchFamily="18" charset="0"/>
                        </a:rPr>
                        <a:t>2</a:t>
                      </a:r>
                      <a:r>
                        <a:rPr lang="en-US" sz="2000" b="0" i="0" u="none" strike="noStrike" dirty="0">
                          <a:solidFill>
                            <a:srgbClr val="000000"/>
                          </a:solidFill>
                          <a:latin typeface="Times New Roman" pitchFamily="18" charset="0"/>
                          <a:ea typeface="+mn-ea"/>
                          <a:cs typeface="Times New Roman" pitchFamily="18" charset="0"/>
                        </a:rPr>
                        <a:t>CO</a:t>
                      </a:r>
                      <a:r>
                        <a:rPr lang="en-US" sz="2000" b="0" i="0" u="none" strike="noStrike" baseline="-25000" dirty="0">
                          <a:solidFill>
                            <a:srgbClr val="000000"/>
                          </a:solidFill>
                          <a:latin typeface="Times New Roman" pitchFamily="18" charset="0"/>
                          <a:ea typeface="+mn-ea"/>
                          <a:cs typeface="Times New Roman" pitchFamily="18" charset="0"/>
                        </a:rPr>
                        <a:t>3</a:t>
                      </a:r>
                      <a:r>
                        <a:rPr lang="en-US" sz="2000" b="0" i="0" u="none" strike="noStrike" dirty="0">
                          <a:solidFill>
                            <a:srgbClr val="000000"/>
                          </a:solidFill>
                          <a:latin typeface="Times New Roman" pitchFamily="18" charset="0"/>
                          <a:ea typeface="+mn-ea"/>
                          <a:cs typeface="Times New Roman" pitchFamily="18" charset="0"/>
                        </a:rPr>
                        <a:t>-2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643">
                <a:tc>
                  <a:txBody>
                    <a:bodyPr/>
                    <a:lstStyle/>
                    <a:p>
                      <a:pPr algn="ctr" fontAlgn="b"/>
                      <a:r>
                        <a:rPr lang="en-US" sz="2000" b="0" i="0" u="none" strike="noStrike">
                          <a:solidFill>
                            <a:srgbClr val="FF0000"/>
                          </a:solidFill>
                          <a:latin typeface="Times New Roman" pitchFamily="18" charset="0"/>
                          <a:ea typeface="+mn-ea"/>
                          <a:cs typeface="Times New Roman" pitchFamily="18" charset="0"/>
                        </a:rPr>
                        <a:t>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smtClean="0">
                          <a:solidFill>
                            <a:srgbClr val="000000"/>
                          </a:solidFill>
                          <a:latin typeface="Times New Roman" pitchFamily="18" charset="0"/>
                          <a:ea typeface="+mn-ea"/>
                          <a:cs typeface="Times New Roman" pitchFamily="18" charset="0"/>
                        </a:rPr>
                        <a:t>ppb</a:t>
                      </a:r>
                      <a:endParaRPr lang="en-US" sz="2000" b="0" i="0" u="none" strike="noStrike" dirty="0">
                        <a:solidFill>
                          <a:srgbClr val="000000"/>
                        </a:solidFill>
                        <a:latin typeface="Times New Roman" pitchFamily="18" charset="0"/>
                        <a:ea typeface="+mn-ea"/>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err="1">
                          <a:solidFill>
                            <a:srgbClr val="FF0000"/>
                          </a:solidFill>
                          <a:latin typeface="Times New Roman" pitchFamily="18" charset="0"/>
                          <a:ea typeface="+mn-ea"/>
                          <a:cs typeface="Times New Roman" pitchFamily="18" charset="0"/>
                        </a:rPr>
                        <a:t>nd</a:t>
                      </a:r>
                      <a:endParaRPr lang="en-US" sz="2000" b="0" i="0" u="none" strike="noStrike" dirty="0">
                        <a:solidFill>
                          <a:srgbClr val="FF0000"/>
                        </a:solidFill>
                        <a:latin typeface="Times New Roman" pitchFamily="18" charset="0"/>
                        <a:ea typeface="+mn-ea"/>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zh-CN" sz="2000" b="0" i="0" u="none" strike="noStrike" dirty="0">
                          <a:solidFill>
                            <a:srgbClr val="FF0000"/>
                          </a:solidFill>
                          <a:latin typeface="Times New Roman" pitchFamily="18" charset="0"/>
                          <a:ea typeface="+mn-ea"/>
                          <a:cs typeface="Times New Roman" pitchFamily="18" charset="0"/>
                        </a:rPr>
                        <a:t>122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zh-CN" sz="2000" b="0" i="0" u="none" strike="noStrike" dirty="0">
                          <a:solidFill>
                            <a:srgbClr val="FF0000"/>
                          </a:solidFill>
                          <a:latin typeface="Times New Roman" pitchFamily="18" charset="0"/>
                          <a:ea typeface="+mn-ea"/>
                          <a:cs typeface="Times New Roman" pitchFamily="18" charset="0"/>
                        </a:rPr>
                        <a:t>11.6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6643">
                <a:tc>
                  <a:txBody>
                    <a:bodyPr/>
                    <a:lstStyle/>
                    <a:p>
                      <a:pPr algn="ctr" fontAlgn="b"/>
                      <a:r>
                        <a:rPr lang="en-US" sz="2000" b="0" i="0" u="none" strike="noStrike">
                          <a:solidFill>
                            <a:srgbClr val="FF0000"/>
                          </a:solidFill>
                          <a:latin typeface="Times New Roman" pitchFamily="18" charset="0"/>
                          <a:ea typeface="+mn-ea"/>
                          <a:cs typeface="Times New Roman" pitchFamily="18" charset="0"/>
                        </a:rPr>
                        <a: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smtClean="0">
                          <a:solidFill>
                            <a:srgbClr val="000000"/>
                          </a:solidFill>
                          <a:latin typeface="Times New Roman" pitchFamily="18" charset="0"/>
                          <a:ea typeface="+mn-ea"/>
                          <a:cs typeface="Times New Roman" pitchFamily="18" charset="0"/>
                        </a:rPr>
                        <a:t>ppb</a:t>
                      </a:r>
                      <a:endParaRPr lang="en-US" sz="2000" b="0" i="0" u="none" strike="noStrike" dirty="0">
                        <a:solidFill>
                          <a:srgbClr val="000000"/>
                        </a:solidFill>
                        <a:latin typeface="Times New Roman" pitchFamily="18" charset="0"/>
                        <a:ea typeface="+mn-ea"/>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err="1">
                          <a:solidFill>
                            <a:srgbClr val="FF0000"/>
                          </a:solidFill>
                          <a:latin typeface="Times New Roman" pitchFamily="18" charset="0"/>
                          <a:ea typeface="+mn-ea"/>
                          <a:cs typeface="Times New Roman" pitchFamily="18" charset="0"/>
                        </a:rPr>
                        <a:t>nd</a:t>
                      </a:r>
                      <a:endParaRPr lang="en-US" sz="2000" b="0" i="0" u="none" strike="noStrike" dirty="0">
                        <a:solidFill>
                          <a:srgbClr val="FF0000"/>
                        </a:solidFill>
                        <a:latin typeface="Times New Roman" pitchFamily="18" charset="0"/>
                        <a:ea typeface="+mn-ea"/>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FF0000"/>
                          </a:solidFill>
                          <a:latin typeface="Times New Roman" pitchFamily="18" charset="0"/>
                          <a:ea typeface="+mn-ea"/>
                          <a:cs typeface="Times New Roman" pitchFamily="18" charset="0"/>
                        </a:rPr>
                        <a:t>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zh-CN" sz="2000" b="0" i="0" u="none" strike="noStrike" dirty="0">
                          <a:solidFill>
                            <a:srgbClr val="FF0000"/>
                          </a:solidFill>
                          <a:latin typeface="Times New Roman" pitchFamily="18" charset="0"/>
                          <a:ea typeface="+mn-ea"/>
                          <a:cs typeface="Times New Roman" pitchFamily="18" charset="0"/>
                        </a:rPr>
                        <a:t>0.05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7" name="表格 16"/>
          <p:cNvGraphicFramePr>
            <a:graphicFrameLocks noGrp="1"/>
          </p:cNvGraphicFramePr>
          <p:nvPr/>
        </p:nvGraphicFramePr>
        <p:xfrm>
          <a:off x="7392144" y="620688"/>
          <a:ext cx="4567112" cy="5904660"/>
        </p:xfrm>
        <a:graphic>
          <a:graphicData uri="http://schemas.openxmlformats.org/drawingml/2006/table">
            <a:tbl>
              <a:tblPr/>
              <a:tblGrid>
                <a:gridCol w="507989"/>
                <a:gridCol w="539140"/>
                <a:gridCol w="1488026"/>
                <a:gridCol w="958470"/>
                <a:gridCol w="1073487"/>
              </a:tblGrid>
              <a:tr h="233335">
                <a:tc>
                  <a:txBody>
                    <a:bodyPr/>
                    <a:lstStyle/>
                    <a:p>
                      <a:pPr algn="ctr" fontAlgn="b"/>
                      <a:r>
                        <a:rPr lang="zh-CN" altLang="en-US" sz="1400" b="0" i="0" u="none" strike="noStrike" dirty="0">
                          <a:solidFill>
                            <a:srgbClr val="000000"/>
                          </a:solidFill>
                          <a:latin typeface="Times New Roman" pitchFamily="18" charset="0"/>
                          <a:ea typeface="+mn-ea"/>
                          <a:cs typeface="Times New Roman" pitchFamily="18" charset="0"/>
                        </a:rPr>
                        <a:t>元素</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dirty="0">
                          <a:solidFill>
                            <a:srgbClr val="000000"/>
                          </a:solidFill>
                          <a:latin typeface="Times New Roman" pitchFamily="18" charset="0"/>
                          <a:ea typeface="+mn-ea"/>
                          <a:cs typeface="Times New Roman" pitchFamily="18" charset="0"/>
                        </a:rPr>
                        <a:t>单位</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pitchFamily="18" charset="0"/>
                          <a:ea typeface="+mn-ea"/>
                          <a:cs typeface="Times New Roman" pitchFamily="18" charset="0"/>
                        </a:rPr>
                        <a:t>Li2CO3 </a:t>
                      </a:r>
                      <a:r>
                        <a:rPr lang="zh-CN" altLang="en-US" sz="1400" b="0" i="0" u="none" strike="noStrike" dirty="0">
                          <a:solidFill>
                            <a:srgbClr val="000000"/>
                          </a:solidFill>
                          <a:latin typeface="Times New Roman" pitchFamily="18" charset="0"/>
                          <a:ea typeface="+mn-ea"/>
                          <a:cs typeface="Times New Roman" pitchFamily="18" charset="0"/>
                        </a:rPr>
                        <a:t>意大利</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pitchFamily="18" charset="0"/>
                          <a:ea typeface="+mn-ea"/>
                          <a:cs typeface="Times New Roman" pitchFamily="18" charset="0"/>
                        </a:rPr>
                        <a:t>Li2CO3-1</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 Li2CO3-2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W</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Times New Roman" pitchFamily="18" charset="0"/>
                          <a:ea typeface="+mn-ea"/>
                          <a:cs typeface="Times New Roman" pitchFamily="18" charset="0"/>
                        </a:rPr>
                        <a:t>nd</a:t>
                      </a:r>
                      <a:endParaRPr lang="en-US" sz="1400" b="0" i="0" u="none" strike="noStrike" dirty="0">
                        <a:solidFill>
                          <a:srgbClr val="000000"/>
                        </a:solidFill>
                        <a:latin typeface="Times New Roman" pitchFamily="18" charset="0"/>
                        <a:ea typeface="+mn-ea"/>
                        <a:cs typeface="Times New Roman" pitchFamily="18" charset="0"/>
                      </a:endParaRP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817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dirty="0">
                          <a:solidFill>
                            <a:srgbClr val="FF0000"/>
                          </a:solidFill>
                          <a:latin typeface="Times New Roman" pitchFamily="18" charset="0"/>
                          <a:ea typeface="+mn-ea"/>
                          <a:cs typeface="Times New Roman" pitchFamily="18" charset="0"/>
                        </a:rPr>
                        <a:t>Mg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FF0000"/>
                          </a:solidFill>
                          <a:latin typeface="Times New Roman" pitchFamily="18" charset="0"/>
                          <a:ea typeface="+mn-ea"/>
                          <a:cs typeface="Times New Roman" pitchFamily="18" charset="0"/>
                        </a:rPr>
                        <a:t>1855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FF0000"/>
                          </a:solidFill>
                          <a:latin typeface="Times New Roman" pitchFamily="18" charset="0"/>
                          <a:ea typeface="+mn-ea"/>
                          <a:cs typeface="Times New Roman" pitchFamily="18" charset="0"/>
                        </a:rPr>
                        <a:t>3045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FF0000"/>
                          </a:solidFill>
                          <a:latin typeface="Times New Roman" pitchFamily="18" charset="0"/>
                          <a:ea typeface="+mn-ea"/>
                          <a:cs typeface="Times New Roman" pitchFamily="18" charset="0"/>
                        </a:rPr>
                        <a:t>2339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FF0000"/>
                          </a:solidFill>
                          <a:latin typeface="Times New Roman" pitchFamily="18" charset="0"/>
                          <a:ea typeface="+mn-ea"/>
                          <a:cs typeface="Times New Roman" pitchFamily="18" charset="0"/>
                        </a:rPr>
                        <a:t>Cr</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FF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FF0000"/>
                          </a:solidFill>
                          <a:latin typeface="Times New Roman" pitchFamily="18" charset="0"/>
                          <a:ea typeface="+mn-ea"/>
                          <a:cs typeface="Times New Roman" pitchFamily="18" charset="0"/>
                        </a:rPr>
                        <a:t>1150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FF0000"/>
                          </a:solidFill>
                          <a:latin typeface="Times New Roman" pitchFamily="18" charset="0"/>
                          <a:ea typeface="+mn-ea"/>
                          <a:cs typeface="Times New Roman" pitchFamily="18" charset="0"/>
                        </a:rPr>
                        <a:t>1430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FF0000"/>
                          </a:solidFill>
                          <a:latin typeface="Times New Roman" pitchFamily="18" charset="0"/>
                          <a:ea typeface="+mn-ea"/>
                          <a:cs typeface="Times New Roman" pitchFamily="18" charset="0"/>
                        </a:rPr>
                        <a:t>1263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Ba</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2573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549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Sc</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106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197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31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1252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Cs</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Times New Roman" pitchFamily="18" charset="0"/>
                          <a:ea typeface="+mn-ea"/>
                          <a:cs typeface="Times New Roman" pitchFamily="18" charset="0"/>
                        </a:rPr>
                        <a:t>nd</a:t>
                      </a:r>
                      <a:endParaRPr lang="en-US" sz="1400" b="0" i="0" u="none" strike="noStrike" dirty="0">
                        <a:solidFill>
                          <a:srgbClr val="000000"/>
                        </a:solidFill>
                        <a:latin typeface="Times New Roman" pitchFamily="18" charset="0"/>
                        <a:ea typeface="+mn-ea"/>
                        <a:cs typeface="Times New Roman" pitchFamily="18" charset="0"/>
                      </a:endParaRP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31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Sn</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Times New Roman" pitchFamily="18" charset="0"/>
                          <a:ea typeface="+mn-ea"/>
                          <a:cs typeface="Times New Roman" pitchFamily="18" charset="0"/>
                        </a:rPr>
                        <a:t>nd</a:t>
                      </a:r>
                      <a:endParaRPr lang="en-US" sz="1400" b="0" i="0" u="none" strike="noStrike" dirty="0">
                        <a:solidFill>
                          <a:srgbClr val="000000"/>
                        </a:solidFill>
                        <a:latin typeface="Times New Roman" pitchFamily="18" charset="0"/>
                        <a:ea typeface="+mn-ea"/>
                        <a:cs typeface="Times New Roman" pitchFamily="18" charset="0"/>
                      </a:endParaRP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29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Te</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193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Ce</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14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10339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Gd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Times New Roman" pitchFamily="18" charset="0"/>
                          <a:ea typeface="+mn-ea"/>
                          <a:cs typeface="Times New Roman" pitchFamily="18" charset="0"/>
                        </a:rPr>
                        <a:t>nd</a:t>
                      </a:r>
                      <a:endParaRPr lang="en-US" sz="1400" b="0" i="0" u="none" strike="noStrike" dirty="0">
                        <a:solidFill>
                          <a:srgbClr val="000000"/>
                        </a:solidFill>
                        <a:latin typeface="Times New Roman" pitchFamily="18" charset="0"/>
                        <a:ea typeface="+mn-ea"/>
                        <a:cs typeface="Times New Roman" pitchFamily="18" charset="0"/>
                      </a:endParaRP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53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Er</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10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Ga</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83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16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Rb</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33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Y</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15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err="1">
                          <a:solidFill>
                            <a:srgbClr val="000000"/>
                          </a:solidFill>
                          <a:latin typeface="Times New Roman" pitchFamily="18" charset="0"/>
                          <a:ea typeface="+mn-ea"/>
                          <a:cs typeface="Times New Roman" pitchFamily="18" charset="0"/>
                        </a:rPr>
                        <a:t>nd</a:t>
                      </a:r>
                      <a:endParaRPr lang="en-US" sz="1400" b="0" i="0" u="none" strike="noStrike" dirty="0">
                        <a:solidFill>
                          <a:srgbClr val="000000"/>
                        </a:solidFill>
                        <a:latin typeface="Times New Roman" pitchFamily="18" charset="0"/>
                        <a:ea typeface="+mn-ea"/>
                        <a:cs typeface="Times New Roman" pitchFamily="18" charset="0"/>
                      </a:endParaRP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La</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95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Sr</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3921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59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Pr</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4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Zr</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948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Mn</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95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Ge</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40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Al</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18243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Pb</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ppb</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000000"/>
                          </a:solidFill>
                          <a:latin typeface="Times New Roman" pitchFamily="18" charset="0"/>
                          <a:ea typeface="+mn-ea"/>
                          <a:cs typeface="Times New Roman" pitchFamily="18" charset="0"/>
                        </a:rPr>
                        <a:t>65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1369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Hf</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32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853">
                <a:tc>
                  <a:txBody>
                    <a:bodyPr/>
                    <a:lstStyle/>
                    <a:p>
                      <a:pPr algn="ctr" fontAlgn="b"/>
                      <a:r>
                        <a:rPr lang="en-US" sz="1400" b="0" i="0" u="none" strike="noStrike">
                          <a:solidFill>
                            <a:srgbClr val="000000"/>
                          </a:solidFill>
                          <a:latin typeface="Times New Roman" pitchFamily="18" charset="0"/>
                          <a:ea typeface="+mn-ea"/>
                          <a:cs typeface="Times New Roman" pitchFamily="18" charset="0"/>
                        </a:rPr>
                        <a:t>Ta</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ug/kg</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pitchFamily="18" charset="0"/>
                          <a:ea typeface="+mn-ea"/>
                          <a:cs typeface="Times New Roman" pitchFamily="18" charset="0"/>
                        </a:rPr>
                        <a:t>nd</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latin typeface="Times New Roman" pitchFamily="18" charset="0"/>
                          <a:ea typeface="+mn-ea"/>
                          <a:cs typeface="Times New Roman" pitchFamily="18" charset="0"/>
                        </a:rPr>
                        <a:t>17 </a:t>
                      </a:r>
                    </a:p>
                  </a:txBody>
                  <a:tcPr marL="5948" marR="5948" marT="5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8" name="标题 1"/>
          <p:cNvSpPr txBox="1">
            <a:spLocks/>
          </p:cNvSpPr>
          <p:nvPr/>
        </p:nvSpPr>
        <p:spPr>
          <a:xfrm>
            <a:off x="623392" y="0"/>
            <a:ext cx="10972800" cy="73622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Li</a:t>
            </a:r>
            <a:r>
              <a:rPr kumimoji="0" lang="en-US" altLang="zh-CN" sz="32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en-US" altLang="zh-CN"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a:t>
            </a:r>
            <a:r>
              <a:rPr kumimoji="0" lang="en-US" altLang="zh-CN" sz="32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a:t>
            </a:r>
            <a:endParaRPr kumimoji="0" lang="zh-CN" altLang="en-US" sz="3200" b="1" i="0" u="none" strike="noStrike" kern="120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cs typeface="+mj-cs"/>
            </a:endParaRPr>
          </a:p>
        </p:txBody>
      </p:sp>
      <p:sp>
        <p:nvSpPr>
          <p:cNvPr id="19" name="TextBox 18"/>
          <p:cNvSpPr txBox="1"/>
          <p:nvPr/>
        </p:nvSpPr>
        <p:spPr>
          <a:xfrm>
            <a:off x="5087888" y="836712"/>
            <a:ext cx="2088232" cy="369332"/>
          </a:xfrm>
          <a:prstGeom prst="rect">
            <a:avLst/>
          </a:prstGeom>
          <a:noFill/>
          <a:ln>
            <a:solidFill>
              <a:srgbClr val="FF0000"/>
            </a:solidFill>
          </a:ln>
        </p:spPr>
        <p:txBody>
          <a:bodyPr wrap="square" rtlCol="0">
            <a:spAutoFit/>
          </a:bodyPr>
          <a:lstStyle/>
          <a:p>
            <a:r>
              <a:rPr lang="en-US" altLang="zh-CN" baseline="30000" dirty="0" smtClean="0">
                <a:latin typeface="Times New Roman" pitchFamily="18" charset="0"/>
                <a:cs typeface="Times New Roman" pitchFamily="18" charset="0"/>
              </a:rPr>
              <a:t>7</a:t>
            </a:r>
            <a:r>
              <a:rPr lang="en-US" altLang="zh-CN" dirty="0" smtClean="0">
                <a:latin typeface="Times New Roman" pitchFamily="18" charset="0"/>
                <a:cs typeface="Times New Roman" pitchFamily="18" charset="0"/>
              </a:rPr>
              <a:t>Li-</a:t>
            </a:r>
            <a:r>
              <a:rPr lang="en-US" altLang="zh-CN" baseline="30000" dirty="0" smtClean="0">
                <a:latin typeface="Times New Roman" pitchFamily="18" charset="0"/>
                <a:cs typeface="Times New Roman" pitchFamily="18" charset="0"/>
              </a:rPr>
              <a:t>17</a:t>
            </a:r>
            <a:r>
              <a:rPr lang="en-US" altLang="zh-CN" dirty="0" smtClean="0">
                <a:latin typeface="Times New Roman" pitchFamily="18" charset="0"/>
                <a:cs typeface="Times New Roman" pitchFamily="18" charset="0"/>
              </a:rPr>
              <a:t>OH/</a:t>
            </a:r>
            <a:r>
              <a:rPr lang="en-US" altLang="zh-CN" baseline="30000" dirty="0" smtClean="0">
                <a:latin typeface="Times New Roman" pitchFamily="18" charset="0"/>
                <a:cs typeface="Times New Roman" pitchFamily="18" charset="0"/>
              </a:rPr>
              <a:t>18</a:t>
            </a:r>
            <a:r>
              <a:rPr lang="en-US" altLang="zh-CN" dirty="0" smtClean="0">
                <a:latin typeface="Times New Roman" pitchFamily="18" charset="0"/>
                <a:cs typeface="Times New Roman" pitchFamily="18" charset="0"/>
              </a:rPr>
              <a:t>O/</a:t>
            </a:r>
            <a:r>
              <a:rPr lang="en-US" altLang="zh-CN" baseline="30000" dirty="0" smtClean="0">
                <a:latin typeface="Times New Roman" pitchFamily="18" charset="0"/>
                <a:cs typeface="Times New Roman" pitchFamily="18" charset="0"/>
              </a:rPr>
              <a:t>19</a:t>
            </a:r>
            <a:r>
              <a:rPr lang="en-US" altLang="zh-CN" dirty="0" smtClean="0">
                <a:latin typeface="Times New Roman" pitchFamily="18" charset="0"/>
                <a:cs typeface="Times New Roman" pitchFamily="18" charset="0"/>
              </a:rPr>
              <a:t>OH</a:t>
            </a:r>
            <a:endParaRPr lang="zh-CN" altLang="en-US" dirty="0">
              <a:latin typeface="Times New Roman" pitchFamily="18" charset="0"/>
              <a:cs typeface="Times New Roman" pitchFamily="18" charset="0"/>
            </a:endParaRPr>
          </a:p>
        </p:txBody>
      </p:sp>
      <p:sp>
        <p:nvSpPr>
          <p:cNvPr id="20" name="TextBox 19"/>
          <p:cNvSpPr txBox="1"/>
          <p:nvPr/>
        </p:nvSpPr>
        <p:spPr>
          <a:xfrm>
            <a:off x="4583832" y="1340768"/>
            <a:ext cx="2592288" cy="369332"/>
          </a:xfrm>
          <a:prstGeom prst="rect">
            <a:avLst/>
          </a:prstGeom>
          <a:noFill/>
          <a:ln>
            <a:solidFill>
              <a:srgbClr val="FF0000"/>
            </a:solidFill>
          </a:ln>
        </p:spPr>
        <p:txBody>
          <a:bodyPr wrap="square" rtlCol="0">
            <a:spAutoFit/>
          </a:bodyPr>
          <a:lstStyle/>
          <a:p>
            <a:r>
              <a:rPr lang="en-US" altLang="zh-CN" baseline="30000" dirty="0" smtClean="0">
                <a:latin typeface="Times New Roman" pitchFamily="18" charset="0"/>
                <a:cs typeface="Times New Roman" pitchFamily="18" charset="0"/>
              </a:rPr>
              <a:t>35</a:t>
            </a:r>
            <a:r>
              <a:rPr lang="en-US" altLang="zh-CN" dirty="0" smtClean="0">
                <a:latin typeface="Times New Roman" pitchFamily="18" charset="0"/>
                <a:cs typeface="Times New Roman" pitchFamily="18" charset="0"/>
              </a:rPr>
              <a:t>Cl-</a:t>
            </a:r>
            <a:r>
              <a:rPr lang="en-US" altLang="zh-CN" baseline="30000" dirty="0" smtClean="0">
                <a:latin typeface="Times New Roman" pitchFamily="18" charset="0"/>
                <a:cs typeface="Times New Roman" pitchFamily="18" charset="0"/>
              </a:rPr>
              <a:t>17</a:t>
            </a:r>
            <a:r>
              <a:rPr lang="en-US" altLang="zh-CN" dirty="0" smtClean="0">
                <a:latin typeface="Times New Roman" pitchFamily="18" charset="0"/>
                <a:cs typeface="Times New Roman" pitchFamily="18" charset="0"/>
              </a:rPr>
              <a:t>OH/</a:t>
            </a:r>
            <a:r>
              <a:rPr lang="en-US" altLang="zh-CN" baseline="30000" dirty="0" smtClean="0">
                <a:latin typeface="Times New Roman" pitchFamily="18" charset="0"/>
                <a:cs typeface="Times New Roman" pitchFamily="18" charset="0"/>
              </a:rPr>
              <a:t>37</a:t>
            </a:r>
            <a:r>
              <a:rPr lang="en-US" altLang="zh-CN" dirty="0" smtClean="0">
                <a:latin typeface="Times New Roman" pitchFamily="18" charset="0"/>
                <a:cs typeface="Times New Roman" pitchFamily="18" charset="0"/>
              </a:rPr>
              <a:t>Cl-</a:t>
            </a:r>
            <a:r>
              <a:rPr lang="en-US" altLang="zh-CN" baseline="30000" dirty="0" smtClean="0">
                <a:latin typeface="Times New Roman" pitchFamily="18" charset="0"/>
                <a:cs typeface="Times New Roman" pitchFamily="18" charset="0"/>
              </a:rPr>
              <a:t>17</a:t>
            </a:r>
            <a:r>
              <a:rPr lang="en-US" altLang="zh-CN" dirty="0" smtClean="0">
                <a:latin typeface="Times New Roman" pitchFamily="18" charset="0"/>
                <a:cs typeface="Times New Roman" pitchFamily="18" charset="0"/>
              </a:rPr>
              <a:t>OH/</a:t>
            </a:r>
            <a:r>
              <a:rPr lang="en-US" altLang="zh-CN" baseline="30000" dirty="0" smtClean="0">
                <a:latin typeface="Times New Roman" pitchFamily="18" charset="0"/>
                <a:cs typeface="Times New Roman" pitchFamily="18" charset="0"/>
              </a:rPr>
              <a:t>16</a:t>
            </a:r>
            <a:r>
              <a:rPr lang="en-US" altLang="zh-CN" dirty="0" smtClean="0">
                <a:latin typeface="Times New Roman" pitchFamily="18" charset="0"/>
                <a:cs typeface="Times New Roman" pitchFamily="18" charset="0"/>
              </a:rPr>
              <a:t>O</a:t>
            </a:r>
            <a:endParaRPr lang="zh-CN" altLang="en-US" dirty="0">
              <a:latin typeface="Times New Roman" pitchFamily="18" charset="0"/>
              <a:cs typeface="Times New Roman" pitchFamily="18" charset="0"/>
            </a:endParaRPr>
          </a:p>
        </p:txBody>
      </p:sp>
      <p:cxnSp>
        <p:nvCxnSpPr>
          <p:cNvPr id="22" name="直接箭头连接符 21"/>
          <p:cNvCxnSpPr/>
          <p:nvPr/>
        </p:nvCxnSpPr>
        <p:spPr>
          <a:xfrm>
            <a:off x="7176120" y="1052736"/>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20" idx="3"/>
          </p:cNvCxnSpPr>
          <p:nvPr/>
        </p:nvCxnSpPr>
        <p:spPr>
          <a:xfrm flipV="1">
            <a:off x="7176120" y="1412776"/>
            <a:ext cx="288032" cy="112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en-US" altLang="zh-CN" b="0" dirty="0" smtClean="0">
                <a:solidFill>
                  <a:schemeClr val="tx1"/>
                </a:solidFill>
                <a:latin typeface="Times New Roman" pitchFamily="18" charset="0"/>
                <a:cs typeface="Times New Roman" pitchFamily="18" charset="0"/>
              </a:rPr>
              <a:t> </a:t>
            </a:r>
            <a:r>
              <a:rPr lang="en-US" altLang="zh-CN" dirty="0" err="1" smtClean="0">
                <a:cs typeface="Times New Roman" pitchFamily="18" charset="0"/>
              </a:rPr>
              <a:t>Th</a:t>
            </a:r>
            <a:r>
              <a:rPr lang="en-US" altLang="zh-CN" dirty="0" smtClean="0">
                <a:cs typeface="Times New Roman" pitchFamily="18" charset="0"/>
              </a:rPr>
              <a:t> U</a:t>
            </a:r>
            <a:r>
              <a:rPr lang="zh-CN" altLang="en-US" dirty="0" smtClean="0">
                <a:cs typeface="Times New Roman" pitchFamily="18" charset="0"/>
              </a:rPr>
              <a:t>分离富集</a:t>
            </a:r>
            <a:endParaRPr lang="zh-CN" altLang="en-US" dirty="0"/>
          </a:p>
        </p:txBody>
      </p:sp>
      <p:sp>
        <p:nvSpPr>
          <p:cNvPr id="3" name="内容占位符 2"/>
          <p:cNvSpPr>
            <a:spLocks noGrp="1"/>
          </p:cNvSpPr>
          <p:nvPr>
            <p:ph idx="1"/>
          </p:nvPr>
        </p:nvSpPr>
        <p:spPr>
          <a:xfrm>
            <a:off x="407368" y="1340768"/>
            <a:ext cx="10972800" cy="682454"/>
          </a:xfrm>
        </p:spPr>
        <p:txBody>
          <a:bodyPr/>
          <a:lstStyle/>
          <a:p>
            <a:r>
              <a:rPr lang="zh-CN" altLang="en-US" b="1" dirty="0" smtClean="0"/>
              <a:t>固相萃取树脂</a:t>
            </a:r>
            <a:endParaRPr lang="zh-CN" altLang="en-US" dirty="0"/>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21</a:t>
            </a:fld>
            <a:endParaRPr lang="zh-CN" altLang="en-US"/>
          </a:p>
        </p:txBody>
      </p:sp>
      <p:graphicFrame>
        <p:nvGraphicFramePr>
          <p:cNvPr id="5" name="表格 4"/>
          <p:cNvGraphicFramePr>
            <a:graphicFrameLocks noGrp="1"/>
          </p:cNvGraphicFramePr>
          <p:nvPr/>
        </p:nvGraphicFramePr>
        <p:xfrm>
          <a:off x="767408" y="2132856"/>
          <a:ext cx="10729192" cy="2606537"/>
        </p:xfrm>
        <a:graphic>
          <a:graphicData uri="http://schemas.openxmlformats.org/drawingml/2006/table">
            <a:tbl>
              <a:tblPr/>
              <a:tblGrid>
                <a:gridCol w="1641441">
                  <a:extLst>
                    <a:ext uri="{9D8B030D-6E8A-4147-A177-3AD203B41FA5}">
                      <a16:colId xmlns="" xmlns:a16="http://schemas.microsoft.com/office/drawing/2014/main" val="20000"/>
                    </a:ext>
                  </a:extLst>
                </a:gridCol>
                <a:gridCol w="2679039">
                  <a:extLst>
                    <a:ext uri="{9D8B030D-6E8A-4147-A177-3AD203B41FA5}">
                      <a16:colId xmlns="" xmlns:a16="http://schemas.microsoft.com/office/drawing/2014/main" val="20001"/>
                    </a:ext>
                  </a:extLst>
                </a:gridCol>
                <a:gridCol w="6408712">
                  <a:extLst>
                    <a:ext uri="{9D8B030D-6E8A-4147-A177-3AD203B41FA5}">
                      <a16:colId xmlns="" xmlns:a16="http://schemas.microsoft.com/office/drawing/2014/main" val="20002"/>
                    </a:ext>
                  </a:extLst>
                </a:gridCol>
              </a:tblGrid>
              <a:tr h="46738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zh-CN" altLang="en-US" sz="1800" b="1" i="0" u="none" strike="noStrike" cap="none" normalizeH="0" baseline="0" dirty="0">
                          <a:ln>
                            <a:noFill/>
                          </a:ln>
                          <a:solidFill>
                            <a:srgbClr val="C00000"/>
                          </a:solidFill>
                          <a:effectLst/>
                          <a:latin typeface="Times New Roman" pitchFamily="18" charset="0"/>
                          <a:ea typeface="+mn-ea"/>
                          <a:cs typeface="Times New Roman" pitchFamily="18" charset="0"/>
                        </a:rPr>
                        <a:t>树脂</a:t>
                      </a:r>
                      <a:endParaRPr kumimoji="0" lang="zh-CN" altLang="zh-CN" sz="1800" b="1" i="0" u="none" strike="noStrike" cap="none" normalizeH="0" baseline="0" dirty="0">
                        <a:ln>
                          <a:noFill/>
                        </a:ln>
                        <a:solidFill>
                          <a:srgbClr val="C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zh-CN" altLang="en-US" sz="1800" b="1" i="0" u="none" strike="noStrike" cap="none" normalizeH="0" baseline="0" dirty="0">
                          <a:ln>
                            <a:noFill/>
                          </a:ln>
                          <a:solidFill>
                            <a:srgbClr val="C00000"/>
                          </a:solidFill>
                          <a:effectLst/>
                          <a:latin typeface="Times New Roman" pitchFamily="18" charset="0"/>
                          <a:ea typeface="+mn-ea"/>
                          <a:cs typeface="Times New Roman" pitchFamily="18" charset="0"/>
                        </a:rPr>
                        <a:t>用途</a:t>
                      </a:r>
                      <a:endParaRPr kumimoji="0" lang="zh-CN" altLang="zh-CN" sz="1800" b="1" i="0" u="none" strike="noStrike" cap="none" normalizeH="0" baseline="0" dirty="0">
                        <a:ln>
                          <a:noFill/>
                        </a:ln>
                        <a:solidFill>
                          <a:srgbClr val="C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zh-CN" altLang="en-US" sz="1800" b="1" i="0" u="none" strike="noStrike" cap="none" normalizeH="0" baseline="0">
                          <a:ln>
                            <a:noFill/>
                          </a:ln>
                          <a:solidFill>
                            <a:srgbClr val="C00000"/>
                          </a:solidFill>
                          <a:effectLst/>
                          <a:latin typeface="Times New Roman" pitchFamily="18" charset="0"/>
                          <a:ea typeface="+mn-ea"/>
                          <a:cs typeface="Times New Roman" pitchFamily="18" charset="0"/>
                        </a:rPr>
                        <a:t>萃取功能基团</a:t>
                      </a:r>
                      <a:endParaRPr kumimoji="0" lang="zh-CN" altLang="zh-CN" sz="1800" b="1" i="0" u="none" strike="noStrike" cap="none" normalizeH="0" baseline="0">
                        <a:ln>
                          <a:noFill/>
                        </a:ln>
                        <a:solidFill>
                          <a:srgbClr val="C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1DA"/>
                    </a:solidFill>
                  </a:tcPr>
                </a:tc>
                <a:extLst>
                  <a:ext uri="{0D108BD9-81ED-4DB2-BD59-A6C34878D82A}">
                    <a16:rowId xmlns="" xmlns:a16="http://schemas.microsoft.com/office/drawing/2014/main" val="10000"/>
                  </a:ext>
                </a:extLst>
              </a:tr>
              <a:tr h="61273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TEVA® Resin</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Tc</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Th</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Np</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Pu</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Am/lanthanides</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aliphatic quaternary amine</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9"/>
                  </a:ext>
                </a:extLst>
              </a:tr>
              <a:tr h="73809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UTEVA® Resin</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Th</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U,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Np</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Pu</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diamyl</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amylphosphonate</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(DAAP)</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809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TRU Resin</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Fe,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Th</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Pa, U,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Np</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Pu</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Am, Cm</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octylphenyl</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-N,N-</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diisobutyl</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a:t>
                      </a:r>
                      <a:r>
                        <a:rPr kumimoji="0" lang="en-US" altLang="zh-CN" sz="1800" b="0" i="0" u="none" strike="noStrike" cap="none" normalizeH="0" baseline="0" dirty="0" err="1">
                          <a:ln>
                            <a:noFill/>
                          </a:ln>
                          <a:solidFill>
                            <a:srgbClr val="000000"/>
                          </a:solidFill>
                          <a:effectLst/>
                          <a:latin typeface="Times New Roman" pitchFamily="18" charset="0"/>
                          <a:ea typeface="+mn-ea"/>
                          <a:cs typeface="Times New Roman" pitchFamily="18" charset="0"/>
                        </a:rPr>
                        <a:t>carbamoylphosphine</a:t>
                      </a:r>
                      <a:r>
                        <a:rPr kumimoji="0" lang="en-US"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 oxide </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zh-CN" sz="1800" b="0" i="0" u="none" strike="noStrike" cap="none" normalizeH="0" baseline="0" dirty="0">
                          <a:ln>
                            <a:noFill/>
                          </a:ln>
                          <a:solidFill>
                            <a:srgbClr val="000000"/>
                          </a:solidFill>
                          <a:effectLst/>
                          <a:latin typeface="Times New Roman" pitchFamily="18" charset="0"/>
                          <a:ea typeface="+mn-ea"/>
                          <a:cs typeface="Times New Roman" pitchFamily="18" charset="0"/>
                        </a:rPr>
                        <a:t>(CMPO)</a:t>
                      </a:r>
                      <a:endParaRPr kumimoji="0" lang="zh-CN" altLang="zh-CN" sz="1800" b="0" i="0" u="none" strike="noStrike" cap="none" normalizeH="0" baseline="0" dirty="0">
                        <a:ln>
                          <a:noFill/>
                        </a:ln>
                        <a:solidFill>
                          <a:srgbClr val="000000"/>
                        </a:solidFill>
                        <a:effectLst/>
                        <a:latin typeface="Times New Roman" pitchFamily="18" charset="0"/>
                        <a:ea typeface="+mn-ea"/>
                        <a:cs typeface="Times New Roman" pitchFamily="18" charset="0"/>
                      </a:endParaRPr>
                    </a:p>
                  </a:txBody>
                  <a:tcPr marL="57151" marR="57151" marT="57160" marB="571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矩形 5"/>
          <p:cNvSpPr/>
          <p:nvPr/>
        </p:nvSpPr>
        <p:spPr>
          <a:xfrm>
            <a:off x="839416" y="5013176"/>
            <a:ext cx="2376741" cy="400110"/>
          </a:xfrm>
          <a:prstGeom prst="rect">
            <a:avLst/>
          </a:prstGeom>
        </p:spPr>
        <p:txBody>
          <a:bodyPr wrap="none">
            <a:spAutoFit/>
          </a:bodyPr>
          <a:lstStyle/>
          <a:p>
            <a:r>
              <a:rPr lang="en-US" altLang="zh-CN" sz="2000" dirty="0" smtClean="0">
                <a:latin typeface="Times New Roman" pitchFamily="18" charset="0"/>
                <a:cs typeface="Times New Roman" pitchFamily="18" charset="0"/>
              </a:rPr>
              <a:t>Produced by </a:t>
            </a:r>
            <a:r>
              <a:rPr lang="en-US" altLang="zh-CN" sz="2000" dirty="0" err="1" smtClean="0">
                <a:latin typeface="Times New Roman" pitchFamily="18" charset="0"/>
                <a:cs typeface="Times New Roman" pitchFamily="18" charset="0"/>
              </a:rPr>
              <a:t>Triskem</a:t>
            </a:r>
            <a:endParaRPr lang="zh-CN"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pPr/>
              <a:t>22</a:t>
            </a:fld>
            <a:endParaRPr lang="zh-CN" altLang="en-US"/>
          </a:p>
        </p:txBody>
      </p:sp>
      <p:pic>
        <p:nvPicPr>
          <p:cNvPr id="64514" name="Picture 2"/>
          <p:cNvPicPr>
            <a:picLocks noChangeAspect="1" noChangeArrowheads="1"/>
          </p:cNvPicPr>
          <p:nvPr/>
        </p:nvPicPr>
        <p:blipFill>
          <a:blip r:embed="rId2" cstate="print"/>
          <a:srcRect/>
          <a:stretch>
            <a:fillRect/>
          </a:stretch>
        </p:blipFill>
        <p:spPr bwMode="auto">
          <a:xfrm>
            <a:off x="335360" y="908720"/>
            <a:ext cx="9433048" cy="5705475"/>
          </a:xfrm>
          <a:prstGeom prst="rect">
            <a:avLst/>
          </a:prstGeom>
          <a:noFill/>
          <a:ln w="9525">
            <a:noFill/>
            <a:miter lim="800000"/>
            <a:headEnd/>
            <a:tailEnd/>
          </a:ln>
        </p:spPr>
      </p:pic>
      <p:sp>
        <p:nvSpPr>
          <p:cNvPr id="6" name="标题 1"/>
          <p:cNvSpPr>
            <a:spLocks noGrp="1"/>
          </p:cNvSpPr>
          <p:nvPr>
            <p:ph type="title"/>
          </p:nvPr>
        </p:nvSpPr>
        <p:spPr>
          <a:xfrm>
            <a:off x="766763" y="0"/>
            <a:ext cx="10972800" cy="736600"/>
          </a:xfrm>
        </p:spPr>
        <p:txBody>
          <a:bodyPr>
            <a:normAutofit/>
          </a:bodyPr>
          <a:lstStyle/>
          <a:p>
            <a:pPr lvl="0"/>
            <a:r>
              <a:rPr lang="en-US" altLang="zh-CN" b="0" dirty="0" smtClean="0">
                <a:solidFill>
                  <a:schemeClr val="tx1"/>
                </a:solidFill>
                <a:latin typeface="Times New Roman" pitchFamily="18" charset="0"/>
                <a:cs typeface="Times New Roman" pitchFamily="18" charset="0"/>
              </a:rPr>
              <a:t> </a:t>
            </a:r>
            <a:r>
              <a:rPr lang="en-US" altLang="zh-CN" dirty="0" err="1" smtClean="0">
                <a:cs typeface="Times New Roman" pitchFamily="18" charset="0"/>
              </a:rPr>
              <a:t>Th</a:t>
            </a:r>
            <a:r>
              <a:rPr lang="en-US" altLang="zh-CN" dirty="0" smtClean="0">
                <a:cs typeface="Times New Roman" pitchFamily="18" charset="0"/>
              </a:rPr>
              <a:t> U</a:t>
            </a:r>
            <a:r>
              <a:rPr lang="zh-CN" altLang="en-US" dirty="0" smtClean="0">
                <a:cs typeface="Times New Roman" pitchFamily="18" charset="0"/>
              </a:rPr>
              <a:t>分离富集</a:t>
            </a:r>
            <a:endParaRPr lang="zh-CN" altLang="en-US" dirty="0"/>
          </a:p>
        </p:txBody>
      </p:sp>
      <p:sp>
        <p:nvSpPr>
          <p:cNvPr id="7" name="矩形 6"/>
          <p:cNvSpPr/>
          <p:nvPr/>
        </p:nvSpPr>
        <p:spPr>
          <a:xfrm>
            <a:off x="1487488" y="5229200"/>
            <a:ext cx="28083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8" name="矩形 7"/>
          <p:cNvSpPr/>
          <p:nvPr/>
        </p:nvSpPr>
        <p:spPr>
          <a:xfrm>
            <a:off x="4367808" y="4941168"/>
            <a:ext cx="23762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9" name="TextBox 8"/>
          <p:cNvSpPr txBox="1"/>
          <p:nvPr/>
        </p:nvSpPr>
        <p:spPr>
          <a:xfrm>
            <a:off x="9696400" y="764704"/>
            <a:ext cx="2425624" cy="830997"/>
          </a:xfrm>
          <a:prstGeom prst="rect">
            <a:avLst/>
          </a:prstGeom>
          <a:noFill/>
          <a:ln>
            <a:solidFill>
              <a:srgbClr val="FF0000"/>
            </a:solidFill>
          </a:ln>
        </p:spPr>
        <p:txBody>
          <a:bodyPr wrap="square" rtlCol="0">
            <a:spAutoFit/>
          </a:bodyPr>
          <a:lstStyle/>
          <a:p>
            <a:r>
              <a:rPr lang="zh-CN" altLang="en-US" sz="2400" dirty="0" smtClean="0">
                <a:latin typeface="Times New Roman" pitchFamily="18" charset="0"/>
                <a:cs typeface="Times New Roman" pitchFamily="18" charset="0"/>
              </a:rPr>
              <a:t>采购：</a:t>
            </a:r>
            <a:endParaRPr lang="en-US" altLang="zh-CN" sz="2400" dirty="0" smtClean="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TEVA /UTEVA</a:t>
            </a:r>
            <a:endParaRPr lang="zh-CN" altLang="en-US" dirty="0"/>
          </a:p>
        </p:txBody>
      </p:sp>
      <p:sp>
        <p:nvSpPr>
          <p:cNvPr id="10" name="TextBox 9"/>
          <p:cNvSpPr txBox="1"/>
          <p:nvPr/>
        </p:nvSpPr>
        <p:spPr>
          <a:xfrm>
            <a:off x="9696400" y="1844824"/>
            <a:ext cx="2423592" cy="2308324"/>
          </a:xfrm>
          <a:prstGeom prst="rect">
            <a:avLst/>
          </a:prstGeom>
          <a:noFill/>
          <a:ln>
            <a:solidFill>
              <a:srgbClr val="FF0000"/>
            </a:solidFill>
          </a:ln>
        </p:spPr>
        <p:txBody>
          <a:bodyPr wrap="square" rtlCol="0">
            <a:spAutoFit/>
          </a:bodyPr>
          <a:lstStyle/>
          <a:p>
            <a:r>
              <a:rPr lang="zh-CN" altLang="en-US" sz="2400" dirty="0" smtClean="0">
                <a:latin typeface="Times New Roman" pitchFamily="18" charset="0"/>
                <a:cs typeface="Times New Roman" pitchFamily="18" charset="0"/>
              </a:rPr>
              <a:t>采购标记核素：</a:t>
            </a:r>
            <a:endParaRPr lang="en-US" altLang="zh-CN" sz="2400" dirty="0" smtClean="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Th-230/U-236</a:t>
            </a:r>
          </a:p>
          <a:p>
            <a:r>
              <a:rPr lang="zh-CN" altLang="en-US" sz="2400" dirty="0" smtClean="0">
                <a:latin typeface="Times New Roman" pitchFamily="18" charset="0"/>
                <a:cs typeface="Times New Roman" pitchFamily="18" charset="0"/>
              </a:rPr>
              <a:t>中国同福签订采购合同，因核管制对中国禁售，最终退款</a:t>
            </a:r>
            <a:r>
              <a:rPr lang="en-US" altLang="zh-CN" sz="2400" dirty="0" smtClean="0">
                <a:latin typeface="Times New Roman" pitchFamily="18" charset="0"/>
                <a:cs typeface="Times New Roman" pitchFamily="18" charset="0"/>
              </a:rPr>
              <a:t> </a:t>
            </a:r>
            <a:endParaRPr lang="zh-CN" altLang="en-US" sz="2400" dirty="0">
              <a:latin typeface="Times New Roman" pitchFamily="18" charset="0"/>
              <a:cs typeface="Times New Roman" pitchFamily="18" charset="0"/>
            </a:endParaRPr>
          </a:p>
        </p:txBody>
      </p:sp>
      <p:sp>
        <p:nvSpPr>
          <p:cNvPr id="11" name="TextBox 10"/>
          <p:cNvSpPr txBox="1"/>
          <p:nvPr/>
        </p:nvSpPr>
        <p:spPr>
          <a:xfrm>
            <a:off x="9766376" y="5157192"/>
            <a:ext cx="2425624" cy="1200329"/>
          </a:xfrm>
          <a:prstGeom prst="rect">
            <a:avLst/>
          </a:prstGeom>
          <a:noFill/>
          <a:ln>
            <a:solidFill>
              <a:srgbClr val="FF0000"/>
            </a:solidFill>
          </a:ln>
        </p:spPr>
        <p:txBody>
          <a:bodyPr wrap="square" rtlCol="0">
            <a:spAutoFit/>
          </a:bodyPr>
          <a:lstStyle/>
          <a:p>
            <a:r>
              <a:rPr lang="en-US" altLang="zh-CN" sz="2400" dirty="0" smtClean="0">
                <a:latin typeface="Times New Roman" pitchFamily="18" charset="0"/>
                <a:cs typeface="Times New Roman" pitchFamily="18" charset="0"/>
              </a:rPr>
              <a:t>LOD:</a:t>
            </a:r>
          </a:p>
          <a:p>
            <a:r>
              <a:rPr lang="en-US" altLang="zh-CN" sz="2400" dirty="0" smtClean="0">
                <a:latin typeface="Times New Roman" pitchFamily="18" charset="0"/>
                <a:cs typeface="Times New Roman" pitchFamily="18" charset="0"/>
              </a:rPr>
              <a:t>Th-232: 0.21ppt</a:t>
            </a:r>
          </a:p>
          <a:p>
            <a:r>
              <a:rPr lang="en-US" altLang="zh-CN" sz="2400" dirty="0" smtClean="0">
                <a:latin typeface="Times New Roman" pitchFamily="18" charset="0"/>
                <a:cs typeface="Times New Roman" pitchFamily="18" charset="0"/>
              </a:rPr>
              <a:t>U-238: 0.45ppt</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Songti SC Regular" panose="02010600040101010101" charset="-122"/>
                <a:ea typeface="Songti SC Regular" panose="02010600040101010101" charset="-122"/>
                <a:cs typeface="Songti SC Regular" panose="02010600040101010101" charset="-122"/>
              </a:rPr>
              <a:t>UTEVA-TEVA联合树脂实验</a:t>
            </a:r>
            <a:endParaRPr lang="zh-CN" altLang="en-US" dirty="0"/>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23</a:t>
            </a:fld>
            <a:endParaRPr lang="zh-CN" altLang="en-US"/>
          </a:p>
        </p:txBody>
      </p:sp>
      <p:graphicFrame>
        <p:nvGraphicFramePr>
          <p:cNvPr id="5" name="表格 4"/>
          <p:cNvGraphicFramePr>
            <a:graphicFrameLocks noGrp="1"/>
          </p:cNvGraphicFramePr>
          <p:nvPr>
            <p:extLst>
              <p:ext uri="{D42A27DB-BD31-4B8C-83A1-F6EECF244321}">
                <p14:modId xmlns="" xmlns:p14="http://schemas.microsoft.com/office/powerpoint/2010/main" val="2997053866"/>
              </p:ext>
            </p:extLst>
          </p:nvPr>
        </p:nvGraphicFramePr>
        <p:xfrm>
          <a:off x="479376" y="2348880"/>
          <a:ext cx="8136906" cy="2952329"/>
        </p:xfrm>
        <a:graphic>
          <a:graphicData uri="http://schemas.openxmlformats.org/drawingml/2006/table">
            <a:tbl>
              <a:tblPr>
                <a:tableStyleId>{5C22544A-7EE6-4342-B048-85BDC9FD1C3A}</a:tableStyleId>
              </a:tblPr>
              <a:tblGrid>
                <a:gridCol w="1815672"/>
                <a:gridCol w="1479437"/>
                <a:gridCol w="1210449"/>
                <a:gridCol w="1344943"/>
                <a:gridCol w="1210449"/>
                <a:gridCol w="1075956"/>
              </a:tblGrid>
              <a:tr h="384718">
                <a:tc>
                  <a:txBody>
                    <a:bodyPr/>
                    <a:lstStyle/>
                    <a:p>
                      <a:pPr algn="ctr" fontAlgn="b"/>
                      <a:endParaRPr lang="zh-CN" alt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gridSpan="2">
                  <a:txBody>
                    <a:bodyPr/>
                    <a:lstStyle/>
                    <a:p>
                      <a:pPr algn="ctr" fontAlgn="b"/>
                      <a:r>
                        <a:rPr lang="zh-CN" altLang="en-US" sz="2000" u="none" strike="noStrike" dirty="0">
                          <a:effectLst/>
                          <a:latin typeface="Times New Roman" pitchFamily="18" charset="0"/>
                          <a:ea typeface="+mn-ea"/>
                          <a:cs typeface="Times New Roman" pitchFamily="18" charset="0"/>
                        </a:rPr>
                        <a:t>测量值</a:t>
                      </a:r>
                      <a:r>
                        <a:rPr lang="en-US" altLang="zh-CN" sz="2000" u="none" strike="noStrike" dirty="0">
                          <a:effectLst/>
                          <a:latin typeface="Times New Roman" pitchFamily="18" charset="0"/>
                          <a:ea typeface="+mn-ea"/>
                          <a:cs typeface="Times New Roman" pitchFamily="18" charset="0"/>
                        </a:rPr>
                        <a:t>/</a:t>
                      </a:r>
                      <a:r>
                        <a:rPr lang="en-US" sz="2000" u="none" strike="noStrike" dirty="0" err="1">
                          <a:effectLst/>
                          <a:latin typeface="Times New Roman" pitchFamily="18" charset="0"/>
                          <a:ea typeface="+mn-ea"/>
                          <a:cs typeface="Times New Roman" pitchFamily="18" charset="0"/>
                        </a:rPr>
                        <a:t>pg</a:t>
                      </a:r>
                      <a:endParaRPr 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hMerge="1">
                  <a:txBody>
                    <a:bodyPr/>
                    <a:lstStyle/>
                    <a:p>
                      <a:endParaRPr lang="zh-CN"/>
                    </a:p>
                  </a:txBody>
                  <a:tcPr/>
                </a:tc>
                <a:tc gridSpan="2">
                  <a:txBody>
                    <a:bodyPr/>
                    <a:lstStyle/>
                    <a:p>
                      <a:pPr algn="ctr" fontAlgn="b"/>
                      <a:r>
                        <a:rPr lang="zh-CN" altLang="en-US" sz="2000" u="none" strike="noStrike" dirty="0">
                          <a:effectLst/>
                          <a:latin typeface="Times New Roman" pitchFamily="18" charset="0"/>
                          <a:ea typeface="+mn-ea"/>
                          <a:cs typeface="Times New Roman" pitchFamily="18" charset="0"/>
                        </a:rPr>
                        <a:t>回收率</a:t>
                      </a:r>
                      <a:r>
                        <a:rPr lang="en-US" altLang="zh-CN" sz="2000" u="none" strike="noStrike" dirty="0">
                          <a:effectLst/>
                          <a:latin typeface="Times New Roman" pitchFamily="18" charset="0"/>
                          <a:ea typeface="+mn-ea"/>
                          <a:cs typeface="Times New Roman" pitchFamily="18" charset="0"/>
                        </a:rPr>
                        <a:t>/%</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hMerge="1">
                  <a:txBody>
                    <a:bodyPr/>
                    <a:lstStyle/>
                    <a:p>
                      <a:endParaRPr lang="zh-CN"/>
                    </a:p>
                  </a:txBody>
                  <a:tcPr marL="9525" marR="9525" marT="9525" marB="0" anchor="b"/>
                </a:tc>
              </a:tr>
              <a:tr h="384718">
                <a:tc>
                  <a:txBody>
                    <a:bodyPr/>
                    <a:lstStyle/>
                    <a:p>
                      <a:pPr algn="ctr" fontAlgn="b"/>
                      <a:r>
                        <a:rPr lang="zh-CN" altLang="en-US" sz="2000" u="none" strike="noStrike">
                          <a:effectLst/>
                          <a:latin typeface="Times New Roman" pitchFamily="18" charset="0"/>
                          <a:ea typeface="+mn-ea"/>
                          <a:cs typeface="Times New Roman" pitchFamily="18" charset="0"/>
                        </a:rPr>
                        <a:t>样品</a:t>
                      </a:r>
                      <a:endParaRPr lang="zh-CN" altLang="en-US" sz="20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zh-CN" altLang="en-US" sz="2000" u="none" strike="noStrike" dirty="0">
                          <a:effectLst/>
                          <a:latin typeface="Times New Roman" pitchFamily="18" charset="0"/>
                          <a:ea typeface="+mn-ea"/>
                          <a:cs typeface="Times New Roman" pitchFamily="18" charset="0"/>
                        </a:rPr>
                        <a:t>加标量</a:t>
                      </a:r>
                      <a:r>
                        <a:rPr lang="en-US" altLang="zh-CN" sz="2000" u="none" strike="noStrike" dirty="0">
                          <a:effectLst/>
                          <a:latin typeface="Times New Roman" pitchFamily="18" charset="0"/>
                          <a:ea typeface="+mn-ea"/>
                          <a:cs typeface="Times New Roman" pitchFamily="18" charset="0"/>
                        </a:rPr>
                        <a:t>/</a:t>
                      </a:r>
                      <a:r>
                        <a:rPr lang="en-US" sz="2000" u="none" strike="noStrike" dirty="0">
                          <a:effectLst/>
                          <a:latin typeface="Times New Roman" pitchFamily="18" charset="0"/>
                          <a:ea typeface="+mn-ea"/>
                          <a:cs typeface="Times New Roman" pitchFamily="18" charset="0"/>
                        </a:rPr>
                        <a:t>pg</a:t>
                      </a:r>
                      <a:endParaRPr 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ctr"/>
                      <a:r>
                        <a:rPr lang="en-US" sz="2000" u="none" strike="noStrike" dirty="0" err="1">
                          <a:effectLst/>
                          <a:latin typeface="Times New Roman" pitchFamily="18" charset="0"/>
                          <a:ea typeface="+mn-ea"/>
                          <a:cs typeface="Times New Roman" pitchFamily="18" charset="0"/>
                        </a:rPr>
                        <a:t>Th</a:t>
                      </a:r>
                      <a:endParaRPr 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ctr"/>
                      <a:r>
                        <a:rPr lang="en-US" sz="2000" u="none" strike="noStrike" dirty="0">
                          <a:effectLst/>
                          <a:latin typeface="Times New Roman" pitchFamily="18" charset="0"/>
                          <a:ea typeface="+mn-ea"/>
                          <a:cs typeface="Times New Roman" pitchFamily="18" charset="0"/>
                        </a:rPr>
                        <a:t>U</a:t>
                      </a:r>
                      <a:endParaRPr 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ctr"/>
                      <a:r>
                        <a:rPr lang="en-US" sz="2000" u="none" strike="noStrike" dirty="0" err="1">
                          <a:effectLst/>
                          <a:latin typeface="Times New Roman" pitchFamily="18" charset="0"/>
                          <a:ea typeface="+mn-ea"/>
                          <a:cs typeface="Times New Roman" pitchFamily="18" charset="0"/>
                        </a:rPr>
                        <a:t>Th</a:t>
                      </a:r>
                      <a:endParaRPr 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ctr"/>
                      <a:r>
                        <a:rPr lang="en-US" sz="2000" u="none" strike="noStrike" dirty="0">
                          <a:effectLst/>
                          <a:latin typeface="Times New Roman" pitchFamily="18" charset="0"/>
                          <a:ea typeface="+mn-ea"/>
                          <a:cs typeface="Times New Roman" pitchFamily="18" charset="0"/>
                        </a:rPr>
                        <a:t>U</a:t>
                      </a:r>
                      <a:endParaRPr 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727631">
                <a:tc>
                  <a:txBody>
                    <a:bodyPr/>
                    <a:lstStyle/>
                    <a:p>
                      <a:pPr algn="ctr" fontAlgn="b"/>
                      <a:r>
                        <a:rPr lang="zh-CN" altLang="en-US" sz="2000" u="none" strike="noStrike" dirty="0">
                          <a:effectLst/>
                          <a:latin typeface="Times New Roman" pitchFamily="18" charset="0"/>
                          <a:ea typeface="+mn-ea"/>
                          <a:cs typeface="Times New Roman" pitchFamily="18" charset="0"/>
                        </a:rPr>
                        <a:t>硝酸空白样品</a:t>
                      </a:r>
                      <a:endParaRPr lang="zh-CN" alt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30</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19.9</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28.1</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66.4</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93.7</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727631">
                <a:tc>
                  <a:txBody>
                    <a:bodyPr/>
                    <a:lstStyle/>
                    <a:p>
                      <a:pPr algn="ctr" fontAlgn="b"/>
                      <a:r>
                        <a:rPr lang="zh-CN" altLang="en-US" sz="2000" u="none" strike="noStrike" dirty="0">
                          <a:effectLst/>
                          <a:latin typeface="Times New Roman" pitchFamily="18" charset="0"/>
                          <a:ea typeface="+mn-ea"/>
                          <a:cs typeface="Times New Roman" pitchFamily="18" charset="0"/>
                        </a:rPr>
                        <a:t>硝酸空白样品</a:t>
                      </a:r>
                      <a:endParaRPr lang="zh-CN" altLang="en-US"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30</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19.3</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a:effectLst/>
                          <a:latin typeface="Times New Roman" pitchFamily="18" charset="0"/>
                          <a:ea typeface="+mn-ea"/>
                          <a:cs typeface="Times New Roman" pitchFamily="18" charset="0"/>
                        </a:rPr>
                        <a:t>29.8</a:t>
                      </a:r>
                      <a:endParaRPr lang="en-US" altLang="zh-CN" sz="20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64.4</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99.3</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727631">
                <a:tc>
                  <a:txBody>
                    <a:bodyPr/>
                    <a:lstStyle/>
                    <a:p>
                      <a:pPr algn="ctr" fontAlgn="b"/>
                      <a:r>
                        <a:rPr lang="zh-CN" altLang="en-US" sz="2000" u="none" strike="noStrike">
                          <a:effectLst/>
                          <a:latin typeface="Times New Roman" pitchFamily="18" charset="0"/>
                          <a:ea typeface="+mn-ea"/>
                          <a:cs typeface="Times New Roman" pitchFamily="18" charset="0"/>
                        </a:rPr>
                        <a:t>硝酸空白样品</a:t>
                      </a:r>
                      <a:endParaRPr lang="zh-CN" altLang="en-US" sz="20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a:effectLst/>
                          <a:latin typeface="Times New Roman" pitchFamily="18" charset="0"/>
                          <a:ea typeface="+mn-ea"/>
                          <a:cs typeface="Times New Roman" pitchFamily="18" charset="0"/>
                        </a:rPr>
                        <a:t>30</a:t>
                      </a:r>
                      <a:endParaRPr lang="en-US" altLang="zh-CN" sz="20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a:effectLst/>
                          <a:latin typeface="Times New Roman" pitchFamily="18" charset="0"/>
                          <a:ea typeface="+mn-ea"/>
                          <a:cs typeface="Times New Roman" pitchFamily="18" charset="0"/>
                        </a:rPr>
                        <a:t>17.2</a:t>
                      </a:r>
                      <a:endParaRPr lang="en-US" altLang="zh-CN" sz="20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29.0</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57.4</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2000" u="none" strike="noStrike" dirty="0">
                          <a:effectLst/>
                          <a:latin typeface="Times New Roman" pitchFamily="18" charset="0"/>
                          <a:ea typeface="+mn-ea"/>
                          <a:cs typeface="Times New Roman" pitchFamily="18" charset="0"/>
                        </a:rPr>
                        <a:t>96.6</a:t>
                      </a:r>
                      <a:endParaRPr lang="en-US" altLang="zh-CN" sz="20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bl>
          </a:graphicData>
        </a:graphic>
      </p:graphicFrame>
      <p:sp>
        <p:nvSpPr>
          <p:cNvPr id="6" name="矩形 5"/>
          <p:cNvSpPr/>
          <p:nvPr/>
        </p:nvSpPr>
        <p:spPr>
          <a:xfrm>
            <a:off x="479376" y="1484784"/>
            <a:ext cx="6809878" cy="461665"/>
          </a:xfrm>
          <a:prstGeom prst="rect">
            <a:avLst/>
          </a:prstGeom>
        </p:spPr>
        <p:txBody>
          <a:bodyPr wrap="none">
            <a:spAutoFit/>
          </a:bodyPr>
          <a:lstStyle/>
          <a:p>
            <a:r>
              <a:rPr lang="zh-CN" altLang="en-US" sz="2400" dirty="0" smtClean="0">
                <a:latin typeface="Times New Roman" pitchFamily="18" charset="0"/>
                <a:cs typeface="Times New Roman" pitchFamily="18" charset="0"/>
              </a:rPr>
              <a:t>回收率评估：天然的</a:t>
            </a:r>
            <a:r>
              <a:rPr lang="en-US" altLang="zh-CN" sz="2400" dirty="0" smtClean="0">
                <a:latin typeface="Times New Roman" pitchFamily="18" charset="0"/>
                <a:cs typeface="Times New Roman" pitchFamily="18" charset="0"/>
              </a:rPr>
              <a:t>Th-232</a:t>
            </a:r>
            <a:r>
              <a:rPr lang="zh-CN" altLang="en-US" sz="2400" dirty="0" smtClean="0">
                <a:latin typeface="Times New Roman" pitchFamily="18" charset="0"/>
                <a:cs typeface="Times New Roman" pitchFamily="18" charset="0"/>
              </a:rPr>
              <a:t>和</a:t>
            </a:r>
            <a:r>
              <a:rPr lang="en-US" altLang="zh-CN" sz="2400" dirty="0" smtClean="0">
                <a:latin typeface="Times New Roman" pitchFamily="18" charset="0"/>
                <a:cs typeface="Times New Roman" pitchFamily="18" charset="0"/>
              </a:rPr>
              <a:t>U-238/235</a:t>
            </a:r>
            <a:r>
              <a:rPr lang="zh-CN" altLang="en-US" sz="2400" dirty="0" smtClean="0">
                <a:latin typeface="Times New Roman" pitchFamily="18" charset="0"/>
                <a:cs typeface="Times New Roman" pitchFamily="18" charset="0"/>
              </a:rPr>
              <a:t>标准溶液 </a:t>
            </a:r>
            <a:endParaRPr lang="zh-CN" altLang="en-US" sz="2400"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cstate="print"/>
          <a:srcRect r="30932"/>
          <a:stretch>
            <a:fillRect/>
          </a:stretch>
        </p:blipFill>
        <p:spPr bwMode="auto">
          <a:xfrm>
            <a:off x="8832304" y="2348880"/>
            <a:ext cx="2952328"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pPr/>
              <a:t>24</a:t>
            </a:fld>
            <a:endParaRPr lang="zh-CN" altLang="en-US"/>
          </a:p>
        </p:txBody>
      </p:sp>
      <p:sp>
        <p:nvSpPr>
          <p:cNvPr id="6" name="标题 1"/>
          <p:cNvSpPr>
            <a:spLocks noGrp="1"/>
          </p:cNvSpPr>
          <p:nvPr>
            <p:ph type="title"/>
          </p:nvPr>
        </p:nvSpPr>
        <p:spPr>
          <a:xfrm>
            <a:off x="609600" y="548680"/>
            <a:ext cx="10972800" cy="736227"/>
          </a:xfrm>
        </p:spPr>
        <p:txBody>
          <a:bodyPr>
            <a:normAutofit/>
          </a:bodyPr>
          <a:lstStyle/>
          <a:p>
            <a:r>
              <a:rPr lang="zh-CN" altLang="en-US" dirty="0" smtClean="0">
                <a:latin typeface="Songti SC Regular" panose="02010600040101010101" charset="-122"/>
                <a:ea typeface="Songti SC Regular" panose="02010600040101010101" charset="-122"/>
                <a:cs typeface="Songti SC Regular" panose="02010600040101010101" charset="-122"/>
              </a:rPr>
              <a:t>UTEVA-TEVA联合树脂实验</a:t>
            </a:r>
            <a:endParaRPr lang="zh-CN" altLang="en-US" dirty="0"/>
          </a:p>
        </p:txBody>
      </p:sp>
      <p:graphicFrame>
        <p:nvGraphicFramePr>
          <p:cNvPr id="8" name="表格 7"/>
          <p:cNvGraphicFramePr>
            <a:graphicFrameLocks noGrp="1"/>
          </p:cNvGraphicFramePr>
          <p:nvPr/>
        </p:nvGraphicFramePr>
        <p:xfrm>
          <a:off x="2711624" y="1340768"/>
          <a:ext cx="3429000" cy="2261235"/>
        </p:xfrm>
        <a:graphic>
          <a:graphicData uri="http://schemas.openxmlformats.org/drawingml/2006/table">
            <a:tbl>
              <a:tblPr/>
              <a:tblGrid>
                <a:gridCol w="685800"/>
                <a:gridCol w="685800"/>
                <a:gridCol w="685800"/>
                <a:gridCol w="685800"/>
                <a:gridCol w="685800"/>
              </a:tblGrid>
              <a:tr h="371475">
                <a:tc rowSpan="2">
                  <a:txBody>
                    <a:bodyPr/>
                    <a:lstStyle/>
                    <a:p>
                      <a:pPr algn="ctr" fontAlgn="ctr"/>
                      <a:r>
                        <a:rPr lang="zh-CN" altLang="en-US" sz="1200" b="1" i="0" u="none" strike="noStrike" dirty="0">
                          <a:solidFill>
                            <a:srgbClr val="000000"/>
                          </a:solidFill>
                          <a:latin typeface="宋体"/>
                        </a:rPr>
                        <a:t>样品名称</a:t>
                      </a:r>
                      <a:endParaRPr lang="zh-CN" altLang="en-US" sz="12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zh-CN" altLang="en-US" sz="1200" b="1" i="0" u="none" strike="noStrike" dirty="0">
                          <a:solidFill>
                            <a:srgbClr val="000000"/>
                          </a:solidFill>
                          <a:latin typeface="宋体"/>
                        </a:rPr>
                        <a:t>样品编号</a:t>
                      </a:r>
                      <a:endParaRPr lang="zh-CN" altLang="en-US" sz="12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ctr" fontAlgn="ctr"/>
                      <a:r>
                        <a:rPr lang="zh-CN" altLang="en-US" sz="1200" b="1" i="0" u="none" strike="noStrike">
                          <a:solidFill>
                            <a:srgbClr val="000000"/>
                          </a:solidFill>
                          <a:latin typeface="宋体"/>
                        </a:rPr>
                        <a:t>测试结果</a:t>
                      </a:r>
                      <a:br>
                        <a:rPr lang="zh-CN" altLang="en-US" sz="1200" b="1" i="0" u="none" strike="noStrike">
                          <a:solidFill>
                            <a:srgbClr val="000000"/>
                          </a:solidFill>
                          <a:latin typeface="宋体"/>
                        </a:rPr>
                      </a:br>
                      <a:r>
                        <a:rPr lang="en-US" sz="1200" b="1" i="0" u="none" strike="noStrike">
                          <a:solidFill>
                            <a:srgbClr val="000000"/>
                          </a:solidFill>
                          <a:latin typeface="Times New Roman"/>
                        </a:rPr>
                        <a:t>ng/kg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09550">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ctr" fontAlgn="ctr"/>
                      <a:r>
                        <a:rPr lang="en-US" sz="1200" b="0" i="0" u="none" strike="noStrike">
                          <a:solidFill>
                            <a:srgbClr val="000000"/>
                          </a:solidFill>
                          <a:latin typeface="Times New Roman"/>
                        </a:rPr>
                        <a:t>232Th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Times New Roman"/>
                        </a:rPr>
                        <a:t>238U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rowSpan="8">
                  <a:txBody>
                    <a:bodyPr/>
                    <a:lstStyle/>
                    <a:p>
                      <a:pPr algn="ctr" fontAlgn="ctr"/>
                      <a:r>
                        <a:rPr lang="en-US" sz="1200" b="0" i="0" u="none" strike="noStrike">
                          <a:solidFill>
                            <a:srgbClr val="000000"/>
                          </a:solidFill>
                          <a:latin typeface="Times New Roman"/>
                        </a:rPr>
                        <a:t>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1200" b="0" i="0" u="none" strike="noStrike">
                          <a:solidFill>
                            <a:srgbClr val="000000"/>
                          </a:solidFill>
                          <a:latin typeface="Times New Roman"/>
                        </a:rPr>
                        <a:t>Cu </a:t>
                      </a:r>
                      <a:r>
                        <a:rPr lang="zh-CN" altLang="en-US" sz="1200" b="0" i="0" u="none" strike="noStrike">
                          <a:solidFill>
                            <a:srgbClr val="000000"/>
                          </a:solidFill>
                          <a:latin typeface="宋体"/>
                        </a:rPr>
                        <a:t>空白</a:t>
                      </a:r>
                      <a:endParaRPr lang="zh-CN" altLang="en-US" sz="12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宋体"/>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平均值</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1.37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2.89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rowSpan="4">
                  <a:txBody>
                    <a:bodyPr/>
                    <a:lstStyle/>
                    <a:p>
                      <a:pPr algn="ctr" fontAlgn="ctr"/>
                      <a:r>
                        <a:rPr lang="en-US" sz="1200" b="0" i="0" u="none" strike="noStrike">
                          <a:solidFill>
                            <a:srgbClr val="000000"/>
                          </a:solidFill>
                          <a:latin typeface="Times New Roman"/>
                        </a:rPr>
                        <a:t>Cu 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宋体"/>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4.33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平均值</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2.44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latin typeface="Times New Roman"/>
                        </a:rPr>
                        <a:t>3.43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表格 8"/>
          <p:cNvGraphicFramePr>
            <a:graphicFrameLocks noGrp="1"/>
          </p:cNvGraphicFramePr>
          <p:nvPr/>
        </p:nvGraphicFramePr>
        <p:xfrm>
          <a:off x="6456040" y="1340768"/>
          <a:ext cx="3528390" cy="2304256"/>
        </p:xfrm>
        <a:graphic>
          <a:graphicData uri="http://schemas.openxmlformats.org/drawingml/2006/table">
            <a:tbl>
              <a:tblPr/>
              <a:tblGrid>
                <a:gridCol w="705678"/>
                <a:gridCol w="705678"/>
                <a:gridCol w="705678"/>
                <a:gridCol w="705678"/>
                <a:gridCol w="705678"/>
              </a:tblGrid>
              <a:tr h="469430">
                <a:tc rowSpan="2">
                  <a:txBody>
                    <a:bodyPr/>
                    <a:lstStyle/>
                    <a:p>
                      <a:pPr algn="ctr" fontAlgn="ctr"/>
                      <a:r>
                        <a:rPr lang="zh-CN" altLang="en-US" sz="1200" b="1" i="0" u="none" strike="noStrike">
                          <a:solidFill>
                            <a:srgbClr val="000000"/>
                          </a:solidFill>
                          <a:latin typeface="宋体"/>
                        </a:rPr>
                        <a:t>样品名称</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zh-CN" altLang="en-US" sz="1200" b="1" i="0" u="none" strike="noStrike">
                          <a:solidFill>
                            <a:srgbClr val="000000"/>
                          </a:solidFill>
                          <a:latin typeface="宋体"/>
                        </a:rPr>
                        <a:t>样品编号</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ctr" fontAlgn="ctr"/>
                      <a:r>
                        <a:rPr lang="zh-CN" altLang="en-US" sz="1200" b="1" i="0" u="none" strike="noStrike">
                          <a:solidFill>
                            <a:srgbClr val="000000"/>
                          </a:solidFill>
                          <a:latin typeface="宋体"/>
                        </a:rPr>
                        <a:t>测试结果</a:t>
                      </a:r>
                      <a:br>
                        <a:rPr lang="zh-CN" altLang="en-US" sz="1200" b="1" i="0" u="none" strike="noStrike">
                          <a:solidFill>
                            <a:srgbClr val="000000"/>
                          </a:solidFill>
                          <a:latin typeface="宋体"/>
                        </a:rPr>
                      </a:br>
                      <a:r>
                        <a:rPr lang="en-US" sz="1200" b="1" i="0" u="none" strike="noStrike">
                          <a:solidFill>
                            <a:srgbClr val="000000"/>
                          </a:solidFill>
                          <a:latin typeface="Times New Roman"/>
                        </a:rPr>
                        <a:t>ng/kg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62118">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ctr" fontAlgn="ctr"/>
                      <a:r>
                        <a:rPr lang="en-US" sz="1200" b="0" i="0" u="none" strike="noStrike">
                          <a:solidFill>
                            <a:srgbClr val="000000"/>
                          </a:solidFill>
                          <a:latin typeface="Times New Roman"/>
                        </a:rPr>
                        <a:t>232Th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Times New Roman"/>
                        </a:rPr>
                        <a:t>238U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18">
                <a:tc rowSpan="6">
                  <a:txBody>
                    <a:bodyPr/>
                    <a:lstStyle/>
                    <a:p>
                      <a:pPr algn="ctr" fontAlgn="ctr"/>
                      <a:r>
                        <a:rPr lang="en-US" sz="1200" b="0" i="0" u="none" strike="noStrike">
                          <a:solidFill>
                            <a:srgbClr val="000000"/>
                          </a:solidFill>
                          <a:latin typeface="Times New Roman"/>
                        </a:rPr>
                        <a:t>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latin typeface="Times New Roman"/>
                        </a:rPr>
                        <a:t>Cu </a:t>
                      </a:r>
                      <a:r>
                        <a:rPr lang="zh-CN" altLang="en-US" sz="1200" b="0" i="0" u="none" strike="noStrike">
                          <a:solidFill>
                            <a:srgbClr val="000000"/>
                          </a:solidFill>
                          <a:latin typeface="宋体"/>
                        </a:rPr>
                        <a:t>空白</a:t>
                      </a:r>
                      <a:endParaRPr lang="zh-CN" altLang="en-US" sz="12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18">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0.70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18">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平均值</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2.98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18">
                <a:tc vMerge="1">
                  <a:txBody>
                    <a:bodyPr/>
                    <a:lstStyle/>
                    <a:p>
                      <a:endParaRPr lang="zh-CN" altLang="en-US"/>
                    </a:p>
                  </a:txBody>
                  <a:tcPr/>
                </a:tc>
                <a:tc rowSpan="3">
                  <a:txBody>
                    <a:bodyPr/>
                    <a:lstStyle/>
                    <a:p>
                      <a:pPr algn="ctr" fontAlgn="ctr"/>
                      <a:r>
                        <a:rPr lang="en-US" sz="1200" b="0" i="0" u="none" strike="noStrike">
                          <a:solidFill>
                            <a:srgbClr val="000000"/>
                          </a:solidFill>
                          <a:latin typeface="Times New Roman"/>
                        </a:rPr>
                        <a:t>Cu 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0.84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18">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18">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平均值</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0.96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latin typeface="Times New Roman"/>
                        </a:rPr>
                        <a:t>2.80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nvGraphicFramePr>
        <p:xfrm>
          <a:off x="2711624" y="3789040"/>
          <a:ext cx="3429000" cy="2261235"/>
        </p:xfrm>
        <a:graphic>
          <a:graphicData uri="http://schemas.openxmlformats.org/drawingml/2006/table">
            <a:tbl>
              <a:tblPr/>
              <a:tblGrid>
                <a:gridCol w="685800"/>
                <a:gridCol w="685800"/>
                <a:gridCol w="685800"/>
                <a:gridCol w="685800"/>
                <a:gridCol w="685800"/>
              </a:tblGrid>
              <a:tr h="209550">
                <a:tc rowSpan="2">
                  <a:txBody>
                    <a:bodyPr/>
                    <a:lstStyle/>
                    <a:p>
                      <a:pPr algn="ctr" fontAlgn="ctr"/>
                      <a:r>
                        <a:rPr lang="zh-CN" altLang="en-US" sz="1200" b="1" i="0" u="none" strike="noStrike">
                          <a:solidFill>
                            <a:srgbClr val="000000"/>
                          </a:solidFill>
                          <a:latin typeface="宋体"/>
                        </a:rPr>
                        <a:t>样品名称</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zh-CN" altLang="en-US" sz="1200" b="1" i="0" u="none" strike="noStrike">
                          <a:solidFill>
                            <a:srgbClr val="000000"/>
                          </a:solidFill>
                          <a:latin typeface="宋体"/>
                        </a:rPr>
                        <a:t>样品编号</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ctr" fontAlgn="ctr"/>
                      <a:r>
                        <a:rPr lang="zh-CN" altLang="en-US" sz="1200" b="1" i="0" u="none" strike="noStrike">
                          <a:solidFill>
                            <a:srgbClr val="000000"/>
                          </a:solidFill>
                          <a:latin typeface="宋体"/>
                        </a:rPr>
                        <a:t>测试结果</a:t>
                      </a:r>
                      <a:br>
                        <a:rPr lang="zh-CN" altLang="en-US" sz="1200" b="1" i="0" u="none" strike="noStrike">
                          <a:solidFill>
                            <a:srgbClr val="000000"/>
                          </a:solidFill>
                          <a:latin typeface="宋体"/>
                        </a:rPr>
                      </a:br>
                      <a:r>
                        <a:rPr lang="en-US" sz="1200" b="1" i="0" u="none" strike="noStrike">
                          <a:solidFill>
                            <a:srgbClr val="000000"/>
                          </a:solidFill>
                          <a:latin typeface="Times New Roman"/>
                        </a:rPr>
                        <a:t>ng/kg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09550">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ctr" fontAlgn="ctr"/>
                      <a:r>
                        <a:rPr lang="en-US" sz="1200" b="0" i="0" u="none" strike="noStrike">
                          <a:solidFill>
                            <a:srgbClr val="000000"/>
                          </a:solidFill>
                          <a:latin typeface="Times New Roman"/>
                        </a:rPr>
                        <a:t>232Th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Times New Roman"/>
                        </a:rPr>
                        <a:t>238U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rowSpan="8">
                  <a:txBody>
                    <a:bodyPr/>
                    <a:lstStyle/>
                    <a:p>
                      <a:pPr algn="ctr" fontAlgn="ctr"/>
                      <a:r>
                        <a:rPr lang="en-US" sz="1200" b="0" i="0" u="none" strike="noStrike">
                          <a:solidFill>
                            <a:srgbClr val="000000"/>
                          </a:solidFill>
                          <a:latin typeface="Times New Roman"/>
                        </a:rPr>
                        <a:t>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1200" b="0" i="0" u="none" strike="noStrike">
                          <a:solidFill>
                            <a:srgbClr val="000000"/>
                          </a:solidFill>
                          <a:latin typeface="Times New Roman"/>
                        </a:rPr>
                        <a:t>Cu </a:t>
                      </a:r>
                      <a:r>
                        <a:rPr lang="zh-CN" altLang="en-US" sz="1200" b="0" i="0" u="none" strike="noStrike">
                          <a:solidFill>
                            <a:srgbClr val="000000"/>
                          </a:solidFill>
                          <a:latin typeface="宋体"/>
                        </a:rPr>
                        <a:t>空白</a:t>
                      </a:r>
                      <a:endParaRPr lang="zh-CN" altLang="en-US" sz="12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0.95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0.51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宋体"/>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平均值</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2.04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rowSpan="4">
                  <a:txBody>
                    <a:bodyPr/>
                    <a:lstStyle/>
                    <a:p>
                      <a:pPr algn="ctr" fontAlgn="ctr"/>
                      <a:r>
                        <a:rPr lang="zh-CN" altLang="en-US" sz="1200" b="0" i="0" u="none" strike="noStrike">
                          <a:solidFill>
                            <a:srgbClr val="000000"/>
                          </a:solidFill>
                          <a:latin typeface="宋体"/>
                        </a:rPr>
                        <a:t>桶部</a:t>
                      </a:r>
                      <a:r>
                        <a:rPr lang="en-US" sz="1200" b="0" i="0" u="none" strike="noStrike">
                          <a:solidFill>
                            <a:srgbClr val="000000"/>
                          </a:solidFill>
                          <a:latin typeface="Times New Roman"/>
                        </a:rPr>
                        <a:t>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4.36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宋体"/>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4.97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2.57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平均值</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3.53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latin typeface="Times New Roman"/>
                        </a:rPr>
                        <a:t>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表格 10"/>
          <p:cNvGraphicFramePr>
            <a:graphicFrameLocks noGrp="1"/>
          </p:cNvGraphicFramePr>
          <p:nvPr/>
        </p:nvGraphicFramePr>
        <p:xfrm>
          <a:off x="6456040" y="3789041"/>
          <a:ext cx="3600400" cy="2237061"/>
        </p:xfrm>
        <a:graphic>
          <a:graphicData uri="http://schemas.openxmlformats.org/drawingml/2006/table">
            <a:tbl>
              <a:tblPr/>
              <a:tblGrid>
                <a:gridCol w="720080"/>
                <a:gridCol w="720080"/>
                <a:gridCol w="720080"/>
                <a:gridCol w="720080"/>
                <a:gridCol w="720080"/>
              </a:tblGrid>
              <a:tr h="370474">
                <a:tc rowSpan="2">
                  <a:txBody>
                    <a:bodyPr/>
                    <a:lstStyle/>
                    <a:p>
                      <a:pPr algn="ctr" fontAlgn="ctr"/>
                      <a:r>
                        <a:rPr lang="zh-CN" altLang="en-US" sz="1200" b="1" i="0" u="none" strike="noStrike">
                          <a:solidFill>
                            <a:srgbClr val="000000"/>
                          </a:solidFill>
                          <a:latin typeface="宋体"/>
                        </a:rPr>
                        <a:t>样品名称</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zh-CN" altLang="en-US" sz="1200" b="1" i="0" u="none" strike="noStrike">
                          <a:solidFill>
                            <a:srgbClr val="000000"/>
                          </a:solidFill>
                          <a:latin typeface="宋体"/>
                        </a:rPr>
                        <a:t>样品编号</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ctr" fontAlgn="ctr"/>
                      <a:r>
                        <a:rPr lang="zh-CN" altLang="en-US" sz="1200" b="1" i="0" u="none" strike="noStrike">
                          <a:solidFill>
                            <a:srgbClr val="000000"/>
                          </a:solidFill>
                          <a:latin typeface="宋体"/>
                        </a:rPr>
                        <a:t>测试结果</a:t>
                      </a:r>
                      <a:br>
                        <a:rPr lang="zh-CN" altLang="en-US" sz="1200" b="1" i="0" u="none" strike="noStrike">
                          <a:solidFill>
                            <a:srgbClr val="000000"/>
                          </a:solidFill>
                          <a:latin typeface="宋体"/>
                        </a:rPr>
                      </a:br>
                      <a:r>
                        <a:rPr lang="en-US" sz="1200" b="1" i="0" u="none" strike="noStrike">
                          <a:solidFill>
                            <a:srgbClr val="000000"/>
                          </a:solidFill>
                          <a:latin typeface="Times New Roman"/>
                        </a:rPr>
                        <a:t>ng/kg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06864">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ctr" fontAlgn="ctr"/>
                      <a:r>
                        <a:rPr lang="en-US" sz="1200" b="0" i="0" u="none" strike="noStrike">
                          <a:solidFill>
                            <a:srgbClr val="000000"/>
                          </a:solidFill>
                          <a:latin typeface="Times New Roman"/>
                        </a:rPr>
                        <a:t>232Th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Times New Roman"/>
                        </a:rPr>
                        <a:t>238U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rowSpan="8">
                  <a:txBody>
                    <a:bodyPr/>
                    <a:lstStyle/>
                    <a:p>
                      <a:pPr algn="ctr" fontAlgn="ctr"/>
                      <a:r>
                        <a:rPr lang="en-US" sz="1200" b="0" i="0" u="none" strike="noStrike">
                          <a:solidFill>
                            <a:srgbClr val="000000"/>
                          </a:solidFill>
                          <a:latin typeface="Times New Roman"/>
                        </a:rPr>
                        <a:t>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1200" b="0" i="0" u="none" strike="noStrike">
                          <a:solidFill>
                            <a:srgbClr val="000000"/>
                          </a:solidFill>
                          <a:latin typeface="Times New Roman"/>
                        </a:rPr>
                        <a:t>Cu </a:t>
                      </a:r>
                      <a:r>
                        <a:rPr lang="zh-CN" altLang="en-US" sz="1200" b="0" i="0" u="none" strike="noStrike">
                          <a:solidFill>
                            <a:srgbClr val="000000"/>
                          </a:solidFill>
                          <a:latin typeface="宋体"/>
                        </a:rPr>
                        <a:t>空白</a:t>
                      </a:r>
                      <a:endParaRPr lang="zh-CN" altLang="en-US" sz="12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4.87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4.29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宋体"/>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平均值</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4.32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vMerge="1">
                  <a:txBody>
                    <a:bodyPr/>
                    <a:lstStyle/>
                    <a:p>
                      <a:endParaRPr lang="zh-CN" altLang="en-US"/>
                    </a:p>
                  </a:txBody>
                  <a:tcPr/>
                </a:tc>
                <a:tc rowSpan="4">
                  <a:txBody>
                    <a:bodyPr/>
                    <a:lstStyle/>
                    <a:p>
                      <a:pPr algn="ctr" fontAlgn="ctr"/>
                      <a:r>
                        <a:rPr lang="zh-CN" altLang="en-US" sz="1200" b="0" i="0" u="none" strike="noStrike">
                          <a:solidFill>
                            <a:srgbClr val="000000"/>
                          </a:solidFill>
                          <a:latin typeface="宋体"/>
                        </a:rPr>
                        <a:t>桶部</a:t>
                      </a:r>
                      <a:r>
                        <a:rPr lang="en-US" sz="1200" b="0" i="0" u="none" strike="noStrike">
                          <a:solidFill>
                            <a:srgbClr val="000000"/>
                          </a:solidFill>
                          <a:latin typeface="Times New Roman"/>
                        </a:rPr>
                        <a:t>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0" i="0" u="none" strike="noStrike">
                          <a:solidFill>
                            <a:srgbClr val="000000"/>
                          </a:solidFill>
                          <a:latin typeface="宋体"/>
                        </a:rPr>
                        <a:t>平行样</a:t>
                      </a:r>
                      <a:r>
                        <a:rPr lang="en-US" altLang="zh-CN" sz="1200" b="0" i="0" u="none" strike="noStrike">
                          <a:solidFill>
                            <a:srgbClr val="000000"/>
                          </a:solidFill>
                          <a:latin typeface="宋体"/>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Times New Roman"/>
                        </a:rPr>
                        <a:t>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平均值</a:t>
                      </a:r>
                      <a:endParaRPr lang="zh-CN" altLang="en-US" sz="12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Times New Roman"/>
                        </a:rPr>
                        <a:t>3.53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latin typeface="Times New Roman"/>
                        </a:rPr>
                        <a:t>1.76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1384" y="0"/>
            <a:ext cx="10972800" cy="736227"/>
          </a:xfrm>
        </p:spPr>
        <p:txBody>
          <a:bodyPr/>
          <a:lstStyle/>
          <a:p>
            <a:r>
              <a:rPr lang="zh-CN" altLang="en-US" dirty="0" smtClean="0">
                <a:latin typeface="Songti SC Regular" panose="02010600040101010101" charset="-122"/>
                <a:ea typeface="Songti SC Regular" panose="02010600040101010101" charset="-122"/>
                <a:cs typeface="Songti SC Regular" panose="02010600040101010101" charset="-122"/>
              </a:rPr>
              <a:t>UTEVA树脂实验</a:t>
            </a:r>
            <a:endParaRPr lang="zh-CN" altLang="en-US" dirty="0"/>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25</a:t>
            </a:fld>
            <a:endParaRPr lang="zh-CN" altLang="en-US"/>
          </a:p>
        </p:txBody>
      </p:sp>
      <p:pic>
        <p:nvPicPr>
          <p:cNvPr id="69634" name="Picture 2"/>
          <p:cNvPicPr>
            <a:picLocks noChangeAspect="1" noChangeArrowheads="1"/>
          </p:cNvPicPr>
          <p:nvPr/>
        </p:nvPicPr>
        <p:blipFill>
          <a:blip r:embed="rId2" cstate="print"/>
          <a:srcRect/>
          <a:stretch>
            <a:fillRect/>
          </a:stretch>
        </p:blipFill>
        <p:spPr bwMode="auto">
          <a:xfrm>
            <a:off x="335360" y="620688"/>
            <a:ext cx="7934325" cy="3209925"/>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479376" y="3860626"/>
            <a:ext cx="6781800" cy="2952750"/>
          </a:xfrm>
          <a:prstGeom prst="rect">
            <a:avLst/>
          </a:prstGeom>
          <a:noFill/>
          <a:ln w="9525">
            <a:noFill/>
            <a:miter lim="800000"/>
            <a:headEnd/>
            <a:tailEnd/>
          </a:ln>
        </p:spPr>
      </p:pic>
      <p:pic>
        <p:nvPicPr>
          <p:cNvPr id="69636" name="Picture 4"/>
          <p:cNvPicPr>
            <a:picLocks noChangeAspect="1" noChangeArrowheads="1"/>
          </p:cNvPicPr>
          <p:nvPr/>
        </p:nvPicPr>
        <p:blipFill>
          <a:blip r:embed="rId4" cstate="print"/>
          <a:srcRect/>
          <a:stretch>
            <a:fillRect/>
          </a:stretch>
        </p:blipFill>
        <p:spPr bwMode="auto">
          <a:xfrm>
            <a:off x="7176120" y="620688"/>
            <a:ext cx="4761656" cy="2286000"/>
          </a:xfrm>
          <a:prstGeom prst="rect">
            <a:avLst/>
          </a:prstGeom>
          <a:noFill/>
          <a:ln w="9525">
            <a:noFill/>
            <a:miter lim="800000"/>
            <a:headEnd/>
            <a:tailEnd/>
          </a:ln>
        </p:spPr>
      </p:pic>
      <p:graphicFrame>
        <p:nvGraphicFramePr>
          <p:cNvPr id="8" name="表格 7"/>
          <p:cNvGraphicFramePr>
            <a:graphicFrameLocks noGrp="1"/>
          </p:cNvGraphicFramePr>
          <p:nvPr>
            <p:extLst>
              <p:ext uri="{D42A27DB-BD31-4B8C-83A1-F6EECF244321}">
                <p14:modId xmlns="" xmlns:p14="http://schemas.microsoft.com/office/powerpoint/2010/main" val="4055790193"/>
              </p:ext>
            </p:extLst>
          </p:nvPr>
        </p:nvGraphicFramePr>
        <p:xfrm>
          <a:off x="7392144" y="3717032"/>
          <a:ext cx="4457700" cy="2304259"/>
        </p:xfrm>
        <a:graphic>
          <a:graphicData uri="http://schemas.openxmlformats.org/drawingml/2006/table">
            <a:tbl>
              <a:tblPr>
                <a:tableStyleId>{5C22544A-7EE6-4342-B048-85BDC9FD1C3A}</a:tableStyleId>
              </a:tblPr>
              <a:tblGrid>
                <a:gridCol w="821531"/>
                <a:gridCol w="514350"/>
                <a:gridCol w="521494"/>
                <a:gridCol w="542925"/>
                <a:gridCol w="514350"/>
                <a:gridCol w="514350"/>
                <a:gridCol w="514350"/>
                <a:gridCol w="514350"/>
              </a:tblGrid>
              <a:tr h="231175">
                <a:tc rowSpan="2">
                  <a:txBody>
                    <a:bodyPr/>
                    <a:lstStyle/>
                    <a:p>
                      <a:pPr algn="ctr" fontAlgn="ctr"/>
                      <a:r>
                        <a:rPr lang="zh-CN" altLang="en-US" sz="1400" u="none" strike="noStrike" dirty="0">
                          <a:effectLst/>
                          <a:latin typeface="Times New Roman" pitchFamily="18" charset="0"/>
                          <a:ea typeface="+mn-ea"/>
                          <a:cs typeface="Times New Roman" pitchFamily="18" charset="0"/>
                        </a:rPr>
                        <a:t>样品</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b"/>
                </a:tc>
                <a:tc gridSpan="2">
                  <a:txBody>
                    <a:bodyPr/>
                    <a:lstStyle/>
                    <a:p>
                      <a:pPr algn="ctr" fontAlgn="b"/>
                      <a:r>
                        <a:rPr lang="zh-CN" altLang="en-US" sz="1400" u="none" strike="noStrike" dirty="0">
                          <a:effectLst/>
                          <a:latin typeface="Times New Roman" pitchFamily="18" charset="0"/>
                          <a:ea typeface="+mn-ea"/>
                          <a:cs typeface="Times New Roman" pitchFamily="18" charset="0"/>
                        </a:rPr>
                        <a:t>测量值</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b"/>
                </a:tc>
                <a:tc hMerge="1">
                  <a:txBody>
                    <a:bodyPr/>
                    <a:lstStyle/>
                    <a:p>
                      <a:endParaRPr lang="zh-CN"/>
                    </a:p>
                  </a:txBody>
                  <a:tcPr/>
                </a:tc>
                <a:tc gridSpan="2">
                  <a:txBody>
                    <a:bodyPr/>
                    <a:lstStyle/>
                    <a:p>
                      <a:pPr algn="ctr" fontAlgn="b"/>
                      <a:r>
                        <a:rPr lang="zh-CN" altLang="en-US" sz="1400" u="none" strike="noStrike" dirty="0">
                          <a:effectLst/>
                          <a:latin typeface="Times New Roman" pitchFamily="18" charset="0"/>
                          <a:ea typeface="+mn-ea"/>
                          <a:cs typeface="Times New Roman" pitchFamily="18" charset="0"/>
                        </a:rPr>
                        <a:t>扣空白</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b"/>
                </a:tc>
                <a:tc hMerge="1">
                  <a:txBody>
                    <a:bodyPr/>
                    <a:lstStyle/>
                    <a:p>
                      <a:endParaRPr lang="zh-CN"/>
                    </a:p>
                  </a:txBody>
                  <a:tcPr/>
                </a:tc>
                <a:tc gridSpan="2">
                  <a:txBody>
                    <a:bodyPr/>
                    <a:lstStyle/>
                    <a:p>
                      <a:pPr algn="ctr" fontAlgn="b"/>
                      <a:r>
                        <a:rPr lang="zh-CN" altLang="en-US" sz="1400" u="none" strike="noStrike">
                          <a:effectLst/>
                          <a:latin typeface="Times New Roman" pitchFamily="18" charset="0"/>
                          <a:ea typeface="+mn-ea"/>
                          <a:cs typeface="Times New Roman" pitchFamily="18" charset="0"/>
                        </a:rPr>
                        <a:t>回收率</a:t>
                      </a:r>
                      <a:r>
                        <a:rPr lang="en-US" altLang="zh-CN" sz="1400" u="none" strike="noStrike">
                          <a:effectLst/>
                          <a:latin typeface="Times New Roman" pitchFamily="18" charset="0"/>
                          <a:ea typeface="+mn-ea"/>
                          <a:cs typeface="Times New Roman" pitchFamily="18" charset="0"/>
                        </a:rPr>
                        <a:t>/%</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b"/>
                </a:tc>
                <a:tc hMerge="1">
                  <a:txBody>
                    <a:bodyPr/>
                    <a:lstStyle/>
                    <a:p>
                      <a:endParaRPr lang="zh-CN"/>
                    </a:p>
                  </a:txBody>
                  <a:tcPr/>
                </a:tc>
              </a:tr>
              <a:tr h="454859">
                <a:tc vMerge="1">
                  <a:txBody>
                    <a:bodyPr/>
                    <a:lstStyle/>
                    <a:p>
                      <a:endParaRPr lang="zh-CN"/>
                    </a:p>
                  </a:txBody>
                  <a:tcPr/>
                </a:tc>
                <a:tc>
                  <a:txBody>
                    <a:bodyPr/>
                    <a:lstStyle/>
                    <a:p>
                      <a:pPr algn="ctr" fontAlgn="b"/>
                      <a:r>
                        <a:rPr lang="zh-CN" altLang="en-US" sz="1400" u="none" strike="noStrike" dirty="0">
                          <a:effectLst/>
                          <a:latin typeface="Times New Roman" pitchFamily="18" charset="0"/>
                          <a:ea typeface="+mn-ea"/>
                          <a:cs typeface="Times New Roman" pitchFamily="18" charset="0"/>
                        </a:rPr>
                        <a:t>加标量</a:t>
                      </a:r>
                      <a:r>
                        <a:rPr lang="en-US" altLang="zh-CN" sz="1400" u="none" strike="noStrike" dirty="0">
                          <a:effectLst/>
                          <a:latin typeface="Times New Roman" pitchFamily="18" charset="0"/>
                          <a:ea typeface="+mn-ea"/>
                          <a:cs typeface="Times New Roman" pitchFamily="18" charset="0"/>
                        </a:rPr>
                        <a:t>/</a:t>
                      </a:r>
                      <a:r>
                        <a:rPr lang="en-US" sz="1400" u="none" strike="noStrike" dirty="0" err="1">
                          <a:effectLst/>
                          <a:latin typeface="Times New Roman" pitchFamily="18" charset="0"/>
                          <a:ea typeface="+mn-ea"/>
                          <a:cs typeface="Times New Roman" pitchFamily="18" charset="0"/>
                        </a:rPr>
                        <a:t>pg</a:t>
                      </a:r>
                      <a:endParaRPr 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sz="1400" u="none" strike="noStrike" dirty="0" err="1">
                          <a:effectLst/>
                          <a:latin typeface="Times New Roman" pitchFamily="18" charset="0"/>
                          <a:ea typeface="+mn-ea"/>
                          <a:cs typeface="Times New Roman" pitchFamily="18" charset="0"/>
                        </a:rPr>
                        <a:t>Th</a:t>
                      </a:r>
                      <a:r>
                        <a:rPr lang="en-US" sz="1400" u="none" strike="noStrike" dirty="0">
                          <a:effectLst/>
                          <a:latin typeface="Times New Roman" pitchFamily="18" charset="0"/>
                          <a:ea typeface="+mn-ea"/>
                          <a:cs typeface="Times New Roman" pitchFamily="18" charset="0"/>
                        </a:rPr>
                        <a:t>/pg</a:t>
                      </a:r>
                      <a:endParaRPr 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sz="1400" u="none" strike="noStrike" dirty="0" smtClean="0">
                          <a:effectLst/>
                          <a:latin typeface="Times New Roman" pitchFamily="18" charset="0"/>
                          <a:ea typeface="+mn-ea"/>
                          <a:cs typeface="Times New Roman" pitchFamily="18" charset="0"/>
                        </a:rPr>
                        <a:t>U/pg</a:t>
                      </a:r>
                      <a:endParaRPr 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sz="1400" u="none" strike="noStrike" dirty="0" err="1">
                          <a:effectLst/>
                          <a:latin typeface="Times New Roman" pitchFamily="18" charset="0"/>
                          <a:ea typeface="+mn-ea"/>
                          <a:cs typeface="Times New Roman" pitchFamily="18" charset="0"/>
                        </a:rPr>
                        <a:t>Th</a:t>
                      </a:r>
                      <a:r>
                        <a:rPr lang="en-US" sz="1400" u="none" strike="noStrike" dirty="0">
                          <a:effectLst/>
                          <a:latin typeface="Times New Roman" pitchFamily="18" charset="0"/>
                          <a:ea typeface="+mn-ea"/>
                          <a:cs typeface="Times New Roman" pitchFamily="18" charset="0"/>
                        </a:rPr>
                        <a:t>/</a:t>
                      </a:r>
                      <a:r>
                        <a:rPr lang="en-US" sz="1400" u="none" strike="noStrike" dirty="0" err="1">
                          <a:effectLst/>
                          <a:latin typeface="Times New Roman" pitchFamily="18" charset="0"/>
                          <a:ea typeface="+mn-ea"/>
                          <a:cs typeface="Times New Roman" pitchFamily="18" charset="0"/>
                        </a:rPr>
                        <a:t>pg</a:t>
                      </a:r>
                      <a:endParaRPr 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sz="1400" u="none" strike="noStrike" dirty="0" smtClean="0">
                          <a:effectLst/>
                          <a:latin typeface="Times New Roman" pitchFamily="18" charset="0"/>
                          <a:ea typeface="+mn-ea"/>
                          <a:cs typeface="Times New Roman" pitchFamily="18" charset="0"/>
                        </a:rPr>
                        <a:t>U/pg</a:t>
                      </a:r>
                      <a:endParaRPr 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sz="1400" u="none" strike="noStrike" dirty="0" err="1">
                          <a:effectLst/>
                          <a:latin typeface="Times New Roman" pitchFamily="18" charset="0"/>
                          <a:ea typeface="+mn-ea"/>
                          <a:cs typeface="Times New Roman" pitchFamily="18" charset="0"/>
                        </a:rPr>
                        <a:t>Th</a:t>
                      </a:r>
                      <a:r>
                        <a:rPr lang="en-US" sz="1400" u="none" strike="noStrike" dirty="0">
                          <a:effectLst/>
                          <a:latin typeface="Times New Roman" pitchFamily="18" charset="0"/>
                          <a:ea typeface="+mn-ea"/>
                          <a:cs typeface="Times New Roman" pitchFamily="18" charset="0"/>
                        </a:rPr>
                        <a:t>/</a:t>
                      </a:r>
                      <a:r>
                        <a:rPr lang="en-US" sz="1400" u="none" strike="noStrike" dirty="0" err="1">
                          <a:effectLst/>
                          <a:latin typeface="Times New Roman" pitchFamily="18" charset="0"/>
                          <a:ea typeface="+mn-ea"/>
                          <a:cs typeface="Times New Roman" pitchFamily="18" charset="0"/>
                        </a:rPr>
                        <a:t>pg</a:t>
                      </a:r>
                      <a:endParaRPr 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sz="1400" u="none" strike="noStrike" dirty="0" smtClean="0">
                          <a:effectLst/>
                          <a:latin typeface="Times New Roman" pitchFamily="18" charset="0"/>
                          <a:ea typeface="+mn-ea"/>
                          <a:cs typeface="Times New Roman" pitchFamily="18" charset="0"/>
                        </a:rPr>
                        <a:t>U/pg</a:t>
                      </a:r>
                      <a:endParaRPr 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231175">
                <a:tc>
                  <a:txBody>
                    <a:bodyPr/>
                    <a:lstStyle/>
                    <a:p>
                      <a:pPr algn="ctr" fontAlgn="b"/>
                      <a:r>
                        <a:rPr lang="zh-CN" altLang="en-US" sz="1400" u="none" strike="noStrike">
                          <a:effectLst/>
                          <a:latin typeface="Times New Roman" pitchFamily="18" charset="0"/>
                          <a:ea typeface="+mn-ea"/>
                          <a:cs typeface="Times New Roman" pitchFamily="18" charset="0"/>
                        </a:rPr>
                        <a:t>空白 </a:t>
                      </a:r>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0</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47.8</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6.65</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231175">
                <a:tc>
                  <a:txBody>
                    <a:bodyPr/>
                    <a:lstStyle/>
                    <a:p>
                      <a:pPr algn="ctr" fontAlgn="b"/>
                      <a:r>
                        <a:rPr lang="zh-CN" altLang="en-US" sz="1400" u="none" strike="noStrike">
                          <a:effectLst/>
                          <a:latin typeface="Times New Roman" pitchFamily="18" charset="0"/>
                          <a:ea typeface="+mn-ea"/>
                          <a:cs typeface="Times New Roman" pitchFamily="18" charset="0"/>
                        </a:rPr>
                        <a:t>空白 </a:t>
                      </a:r>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0</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dirty="0">
                          <a:effectLst/>
                          <a:latin typeface="Times New Roman" pitchFamily="18" charset="0"/>
                          <a:ea typeface="+mn-ea"/>
                          <a:cs typeface="Times New Roman" pitchFamily="18" charset="0"/>
                        </a:rPr>
                        <a:t>42.7</a:t>
                      </a:r>
                      <a:endParaRPr lang="en-US" altLang="zh-CN"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6.11</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231175">
                <a:tc>
                  <a:txBody>
                    <a:bodyPr/>
                    <a:lstStyle/>
                    <a:p>
                      <a:pPr algn="ctr" fontAlgn="b"/>
                      <a:r>
                        <a:rPr lang="zh-CN" altLang="en-US" sz="1400" u="none" strike="noStrike" dirty="0">
                          <a:effectLst/>
                          <a:latin typeface="Times New Roman" pitchFamily="18" charset="0"/>
                          <a:ea typeface="+mn-ea"/>
                          <a:cs typeface="Times New Roman" pitchFamily="18" charset="0"/>
                        </a:rPr>
                        <a:t>空白 </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0</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42.5</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7.14</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231175">
                <a:tc>
                  <a:txBody>
                    <a:bodyPr/>
                    <a:lstStyle/>
                    <a:p>
                      <a:pPr algn="ctr" fontAlgn="b"/>
                      <a:r>
                        <a:rPr lang="zh-CN" altLang="en-US" sz="1400" u="none" strike="noStrike">
                          <a:effectLst/>
                          <a:latin typeface="Times New Roman" pitchFamily="18" charset="0"/>
                          <a:ea typeface="+mn-ea"/>
                          <a:cs typeface="Times New Roman" pitchFamily="18" charset="0"/>
                        </a:rPr>
                        <a:t>空白加标</a:t>
                      </a:r>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30.9</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dirty="0">
                          <a:effectLst/>
                          <a:latin typeface="Times New Roman" pitchFamily="18" charset="0"/>
                          <a:ea typeface="+mn-ea"/>
                          <a:cs typeface="Times New Roman" pitchFamily="18" charset="0"/>
                        </a:rPr>
                        <a:t>28.2</a:t>
                      </a:r>
                      <a:endParaRPr lang="en-US" altLang="zh-CN"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dirty="0">
                          <a:effectLst/>
                          <a:latin typeface="Times New Roman" pitchFamily="18" charset="0"/>
                          <a:ea typeface="+mn-ea"/>
                          <a:cs typeface="Times New Roman" pitchFamily="18" charset="0"/>
                        </a:rPr>
                        <a:t>38.4</a:t>
                      </a:r>
                      <a:endParaRPr lang="en-US" altLang="zh-CN"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zh-CN" altLang="en-US" sz="1400" u="none" strike="noStrike">
                          <a:effectLst/>
                          <a:latin typeface="Times New Roman" pitchFamily="18" charset="0"/>
                          <a:ea typeface="+mn-ea"/>
                          <a:cs typeface="Times New Roman" pitchFamily="18" charset="0"/>
                        </a:rPr>
                        <a:t>负值</a:t>
                      </a:r>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31.75</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b="0" i="0" u="none" strike="noStrike" dirty="0">
                          <a:solidFill>
                            <a:srgbClr val="000000"/>
                          </a:solidFill>
                          <a:effectLst/>
                          <a:latin typeface="Times New Roman" pitchFamily="18" charset="0"/>
                          <a:ea typeface="+mn-ea"/>
                          <a:cs typeface="Times New Roman" pitchFamily="18" charset="0"/>
                        </a:rPr>
                        <a:t>/</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dirty="0">
                          <a:effectLst/>
                          <a:latin typeface="Times New Roman" pitchFamily="18" charset="0"/>
                          <a:ea typeface="+mn-ea"/>
                          <a:cs typeface="Times New Roman" pitchFamily="18" charset="0"/>
                        </a:rPr>
                        <a:t>103</a:t>
                      </a:r>
                      <a:endParaRPr lang="en-US" altLang="zh-CN"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231175">
                <a:tc>
                  <a:txBody>
                    <a:bodyPr/>
                    <a:lstStyle/>
                    <a:p>
                      <a:pPr algn="ctr" fontAlgn="b"/>
                      <a:r>
                        <a:rPr lang="zh-CN" altLang="en-US" sz="1400" u="none" strike="noStrike">
                          <a:effectLst/>
                          <a:latin typeface="Times New Roman" pitchFamily="18" charset="0"/>
                          <a:ea typeface="+mn-ea"/>
                          <a:cs typeface="Times New Roman" pitchFamily="18" charset="0"/>
                        </a:rPr>
                        <a:t>空白加标</a:t>
                      </a:r>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30.4</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26.0</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dirty="0">
                          <a:effectLst/>
                          <a:latin typeface="Times New Roman" pitchFamily="18" charset="0"/>
                          <a:ea typeface="+mn-ea"/>
                          <a:cs typeface="Times New Roman" pitchFamily="18" charset="0"/>
                        </a:rPr>
                        <a:t>35.8</a:t>
                      </a:r>
                      <a:endParaRPr lang="en-US" altLang="zh-CN"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zh-CN" altLang="en-US" sz="1400" u="none" strike="noStrike">
                          <a:effectLst/>
                          <a:latin typeface="Times New Roman" pitchFamily="18" charset="0"/>
                          <a:ea typeface="+mn-ea"/>
                          <a:cs typeface="Times New Roman" pitchFamily="18" charset="0"/>
                        </a:rPr>
                        <a:t>负值</a:t>
                      </a:r>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29.14</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b="0" i="0" u="none" strike="noStrike" dirty="0">
                          <a:solidFill>
                            <a:srgbClr val="000000"/>
                          </a:solidFill>
                          <a:effectLst/>
                          <a:latin typeface="Times New Roman" pitchFamily="18" charset="0"/>
                          <a:ea typeface="+mn-ea"/>
                          <a:cs typeface="Times New Roman" pitchFamily="18" charset="0"/>
                        </a:rPr>
                        <a:t>/</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dirty="0">
                          <a:effectLst/>
                          <a:latin typeface="Times New Roman" pitchFamily="18" charset="0"/>
                          <a:ea typeface="+mn-ea"/>
                          <a:cs typeface="Times New Roman" pitchFamily="18" charset="0"/>
                        </a:rPr>
                        <a:t>96</a:t>
                      </a:r>
                      <a:endParaRPr lang="en-US" altLang="zh-CN"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231175">
                <a:tc>
                  <a:txBody>
                    <a:bodyPr/>
                    <a:lstStyle/>
                    <a:p>
                      <a:pPr algn="ctr" fontAlgn="b"/>
                      <a:r>
                        <a:rPr lang="zh-CN" altLang="en-US" sz="1400" u="none" strike="noStrike" dirty="0">
                          <a:effectLst/>
                          <a:latin typeface="Times New Roman" pitchFamily="18" charset="0"/>
                          <a:ea typeface="+mn-ea"/>
                          <a:cs typeface="Times New Roman" pitchFamily="18" charset="0"/>
                        </a:rPr>
                        <a:t>空白加标</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91.2</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21.0</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100</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zh-CN" altLang="en-US" sz="1400" u="none" strike="noStrike">
                          <a:effectLst/>
                          <a:latin typeface="Times New Roman" pitchFamily="18" charset="0"/>
                          <a:ea typeface="+mn-ea"/>
                          <a:cs typeface="Times New Roman" pitchFamily="18" charset="0"/>
                        </a:rPr>
                        <a:t>负值</a:t>
                      </a:r>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93.37</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b="0" i="0" u="none" strike="noStrike" dirty="0">
                          <a:solidFill>
                            <a:srgbClr val="000000"/>
                          </a:solidFill>
                          <a:effectLst/>
                          <a:latin typeface="Times New Roman" pitchFamily="18" charset="0"/>
                          <a:ea typeface="+mn-ea"/>
                          <a:cs typeface="Times New Roman" pitchFamily="18" charset="0"/>
                        </a:rPr>
                        <a:t>/</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dirty="0">
                          <a:effectLst/>
                          <a:latin typeface="Times New Roman" pitchFamily="18" charset="0"/>
                          <a:ea typeface="+mn-ea"/>
                          <a:cs typeface="Times New Roman" pitchFamily="18" charset="0"/>
                        </a:rPr>
                        <a:t>102</a:t>
                      </a:r>
                      <a:endParaRPr lang="en-US" altLang="zh-CN"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r h="231175">
                <a:tc>
                  <a:txBody>
                    <a:bodyPr/>
                    <a:lstStyle/>
                    <a:p>
                      <a:pPr algn="ctr" fontAlgn="b"/>
                      <a:r>
                        <a:rPr lang="zh-CN" altLang="en-US" sz="1400" u="none" strike="noStrike" dirty="0">
                          <a:effectLst/>
                          <a:latin typeface="Times New Roman" pitchFamily="18" charset="0"/>
                          <a:ea typeface="+mn-ea"/>
                          <a:cs typeface="Times New Roman" pitchFamily="18" charset="0"/>
                        </a:rPr>
                        <a:t>空白加标</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90.9</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20.2</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100</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zh-CN" altLang="en-US" sz="1400" u="none" strike="noStrike">
                          <a:effectLst/>
                          <a:latin typeface="Times New Roman" pitchFamily="18" charset="0"/>
                          <a:ea typeface="+mn-ea"/>
                          <a:cs typeface="Times New Roman" pitchFamily="18" charset="0"/>
                        </a:rPr>
                        <a:t>负值</a:t>
                      </a:r>
                      <a:endParaRPr lang="zh-CN" altLang="en-US"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a:effectLst/>
                          <a:latin typeface="Times New Roman" pitchFamily="18" charset="0"/>
                          <a:ea typeface="+mn-ea"/>
                          <a:cs typeface="Times New Roman" pitchFamily="18" charset="0"/>
                        </a:rPr>
                        <a:t>93.56</a:t>
                      </a:r>
                      <a:endParaRPr lang="en-US" altLang="zh-CN" sz="1400" b="0" i="0" u="none" strike="noStrike">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b="0" i="0" u="none" strike="noStrike" dirty="0">
                          <a:solidFill>
                            <a:srgbClr val="000000"/>
                          </a:solidFill>
                          <a:effectLst/>
                          <a:latin typeface="Times New Roman" pitchFamily="18" charset="0"/>
                          <a:ea typeface="+mn-ea"/>
                          <a:cs typeface="Times New Roman" pitchFamily="18" charset="0"/>
                        </a:rPr>
                        <a:t>/</a:t>
                      </a:r>
                      <a:endParaRPr lang="zh-CN" altLang="en-US"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c>
                  <a:txBody>
                    <a:bodyPr/>
                    <a:lstStyle/>
                    <a:p>
                      <a:pPr algn="ctr" fontAlgn="b"/>
                      <a:r>
                        <a:rPr lang="en-US" altLang="zh-CN" sz="1400" u="none" strike="noStrike" dirty="0">
                          <a:effectLst/>
                          <a:latin typeface="Times New Roman" pitchFamily="18" charset="0"/>
                          <a:ea typeface="+mn-ea"/>
                          <a:cs typeface="Times New Roman" pitchFamily="18" charset="0"/>
                        </a:rPr>
                        <a:t>103</a:t>
                      </a:r>
                      <a:endParaRPr lang="en-US" altLang="zh-CN" sz="1400" b="0" i="0" u="none" strike="noStrike" dirty="0">
                        <a:solidFill>
                          <a:srgbClr val="000000"/>
                        </a:solidFill>
                        <a:effectLst/>
                        <a:latin typeface="Times New Roman" pitchFamily="18" charset="0"/>
                        <a:ea typeface="+mn-ea"/>
                        <a:cs typeface="Times New Roman" pitchFamily="18" charset="0"/>
                      </a:endParaRPr>
                    </a:p>
                  </a:txBody>
                  <a:tcPr marL="7144" marR="7144" marT="7144" marB="0" anchor="ctr"/>
                </a:tc>
              </a:tr>
            </a:tbl>
          </a:graphicData>
        </a:graphic>
      </p:graphicFrame>
      <p:sp>
        <p:nvSpPr>
          <p:cNvPr id="9" name="矩形 8"/>
          <p:cNvSpPr/>
          <p:nvPr/>
        </p:nvSpPr>
        <p:spPr>
          <a:xfrm>
            <a:off x="8256240" y="3068960"/>
            <a:ext cx="2808312" cy="461665"/>
          </a:xfrm>
          <a:prstGeom prst="rect">
            <a:avLst/>
          </a:prstGeom>
        </p:spPr>
        <p:txBody>
          <a:bodyPr wrap="square">
            <a:spAutoFit/>
          </a:bodyPr>
          <a:lstStyle/>
          <a:p>
            <a:r>
              <a:rPr lang="en-US" altLang="zh-CN" sz="2400" dirty="0" smtClean="0">
                <a:latin typeface="Times New Roman" pitchFamily="18" charset="0"/>
                <a:cs typeface="Times New Roman" pitchFamily="18" charset="0"/>
              </a:rPr>
              <a:t>SINAP-</a:t>
            </a:r>
            <a:r>
              <a:rPr lang="zh-CN" altLang="en-US" sz="2400" dirty="0" smtClean="0">
                <a:latin typeface="Times New Roman" pitchFamily="18" charset="0"/>
                <a:cs typeface="Times New Roman" pitchFamily="18" charset="0"/>
              </a:rPr>
              <a:t>UTEVA</a:t>
            </a:r>
            <a:r>
              <a:rPr lang="zh-CN" altLang="en-US" sz="2400" dirty="0">
                <a:latin typeface="Times New Roman" pitchFamily="18" charset="0"/>
                <a:cs typeface="Times New Roman" pitchFamily="18" charset="0"/>
              </a:rPr>
              <a:t>实验</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总结</a:t>
            </a:r>
            <a:endParaRPr lang="zh-CN" altLang="en-US" dirty="0"/>
          </a:p>
        </p:txBody>
      </p:sp>
      <p:sp>
        <p:nvSpPr>
          <p:cNvPr id="3" name="内容占位符 2"/>
          <p:cNvSpPr>
            <a:spLocks noGrp="1"/>
          </p:cNvSpPr>
          <p:nvPr>
            <p:ph idx="1"/>
          </p:nvPr>
        </p:nvSpPr>
        <p:spPr/>
        <p:txBody>
          <a:bodyPr/>
          <a:lstStyle/>
          <a:p>
            <a:r>
              <a:rPr lang="zh-CN" altLang="en-US" dirty="0" smtClean="0"/>
              <a:t>原料及晶体纯度越来越高，</a:t>
            </a:r>
            <a:r>
              <a:rPr lang="en-US" altLang="zh-CN" dirty="0" err="1" smtClean="0"/>
              <a:t>Th</a:t>
            </a:r>
            <a:r>
              <a:rPr lang="en-US" altLang="zh-CN" dirty="0" smtClean="0"/>
              <a:t> U</a:t>
            </a:r>
            <a:r>
              <a:rPr lang="zh-CN" altLang="en-US" dirty="0" smtClean="0"/>
              <a:t>的直接测量基本达到了</a:t>
            </a:r>
            <a:r>
              <a:rPr lang="en-US" altLang="zh-CN" dirty="0" smtClean="0"/>
              <a:t>ICP-MS</a:t>
            </a:r>
            <a:r>
              <a:rPr lang="zh-CN" altLang="en-US" dirty="0" smtClean="0"/>
              <a:t>的测定下限</a:t>
            </a:r>
            <a:endParaRPr lang="en-US" altLang="zh-CN" dirty="0" smtClean="0"/>
          </a:p>
          <a:p>
            <a:r>
              <a:rPr lang="zh-CN" altLang="en-US" dirty="0" smtClean="0"/>
              <a:t>进一步压低</a:t>
            </a:r>
            <a:r>
              <a:rPr lang="en-US" altLang="zh-CN" dirty="0" err="1" smtClean="0"/>
              <a:t>Th</a:t>
            </a:r>
            <a:r>
              <a:rPr lang="en-US" altLang="zh-CN" dirty="0" smtClean="0"/>
              <a:t> U</a:t>
            </a:r>
            <a:r>
              <a:rPr lang="zh-CN" altLang="en-US" dirty="0" smtClean="0"/>
              <a:t>测定下限，需对</a:t>
            </a:r>
            <a:r>
              <a:rPr lang="en-US" altLang="zh-CN" dirty="0" err="1" smtClean="0"/>
              <a:t>Th</a:t>
            </a:r>
            <a:r>
              <a:rPr lang="en-US" altLang="zh-CN" dirty="0" smtClean="0"/>
              <a:t> U</a:t>
            </a:r>
            <a:r>
              <a:rPr lang="zh-CN" altLang="en-US" dirty="0" smtClean="0"/>
              <a:t>进行富集</a:t>
            </a:r>
            <a:endParaRPr lang="en-US" altLang="zh-CN" dirty="0" smtClean="0"/>
          </a:p>
          <a:p>
            <a:r>
              <a:rPr lang="zh-CN" altLang="en-US" dirty="0" smtClean="0"/>
              <a:t>富集过程步骤复杂，加天然核素评估过程损失，会污染环境、样品</a:t>
            </a:r>
            <a:endParaRPr lang="en-US" altLang="zh-CN" dirty="0" smtClean="0"/>
          </a:p>
          <a:p>
            <a:r>
              <a:rPr lang="zh-CN" altLang="en-US" dirty="0" smtClean="0"/>
              <a:t>希望合作组能够帮忙解决标记核素</a:t>
            </a:r>
            <a:r>
              <a:rPr lang="en-US" altLang="zh-CN" dirty="0" smtClean="0"/>
              <a:t>Th-230</a:t>
            </a:r>
            <a:r>
              <a:rPr lang="zh-CN" altLang="en-US" dirty="0" smtClean="0"/>
              <a:t>、</a:t>
            </a:r>
            <a:r>
              <a:rPr lang="en-US" altLang="zh-CN" dirty="0" smtClean="0"/>
              <a:t>U-236 </a:t>
            </a:r>
            <a:r>
              <a:rPr lang="zh-CN" altLang="en-US" dirty="0" smtClean="0"/>
              <a:t>或 高丰度</a:t>
            </a:r>
            <a:r>
              <a:rPr lang="en-US" altLang="zh-CN" dirty="0" smtClean="0"/>
              <a:t>U-235.</a:t>
            </a:r>
          </a:p>
        </p:txBody>
      </p:sp>
      <p:sp>
        <p:nvSpPr>
          <p:cNvPr id="4" name="灯片编号占位符 3"/>
          <p:cNvSpPr>
            <a:spLocks noGrp="1"/>
          </p:cNvSpPr>
          <p:nvPr>
            <p:ph type="sldNum" sz="quarter" idx="10"/>
          </p:nvPr>
        </p:nvSpPr>
        <p:spPr/>
        <p:txBody>
          <a:bodyPr/>
          <a:lstStyle/>
          <a:p>
            <a:fld id="{5F050E3F-D9C3-4284-A62F-7B849022E262}" type="slidenum">
              <a:rPr lang="zh-CN" altLang="en-US" smtClean="0"/>
              <a:pPr/>
              <a:t>26</a:t>
            </a:fld>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pPr/>
              <a:t>27</a:t>
            </a:fld>
            <a:endParaRPr lang="zh-CN" altLang="en-US"/>
          </a:p>
        </p:txBody>
      </p:sp>
      <p:sp>
        <p:nvSpPr>
          <p:cNvPr id="5" name="TextBox 8"/>
          <p:cNvSpPr>
            <a:spLocks noChangeArrowheads="1"/>
          </p:cNvSpPr>
          <p:nvPr/>
        </p:nvSpPr>
        <p:spPr bwMode="auto">
          <a:xfrm>
            <a:off x="2135560" y="2348880"/>
            <a:ext cx="8820472" cy="1191993"/>
          </a:xfrm>
          <a:prstGeom prst="rect">
            <a:avLst/>
          </a:prstGeom>
          <a:noFill/>
          <a:ln w="9525">
            <a:noFill/>
            <a:miter lim="800000"/>
            <a:headEnd/>
            <a:tailEnd/>
          </a:ln>
        </p:spPr>
        <p:txBody>
          <a:bodyPr wrap="square">
            <a:spAutoFit/>
          </a:bodyPr>
          <a:lstStyle/>
          <a:p>
            <a:pPr algn="ctr" eaLnBrk="0" fontAlgn="base" hangingPunct="0">
              <a:lnSpc>
                <a:spcPct val="150000"/>
              </a:lnSpc>
              <a:spcBef>
                <a:spcPct val="0"/>
              </a:spcBef>
              <a:spcAft>
                <a:spcPct val="0"/>
              </a:spcAft>
              <a:buClr>
                <a:srgbClr val="CC0000"/>
              </a:buClr>
              <a:buSzPct val="120000"/>
              <a:buFont typeface="Wingdings" pitchFamily="2" charset="2"/>
              <a:buNone/>
              <a:defRPr/>
            </a:pPr>
            <a:r>
              <a:rPr lang="zh-CN" altLang="en-US" sz="5400" b="1" spc="300" dirty="0" smtClean="0">
                <a:solidFill>
                  <a:srgbClr val="CC0000"/>
                </a:solidFill>
                <a:latin typeface="微软雅黑" panose="020B0503020204020204" pitchFamily="34" charset="-122"/>
                <a:ea typeface="微软雅黑" panose="020B0503020204020204" pitchFamily="34" charset="-122"/>
                <a:cs typeface="Tahoma" pitchFamily="34" charset="0"/>
              </a:rPr>
              <a:t>谢谢！</a:t>
            </a:r>
            <a:endParaRPr lang="en-US" altLang="zh-CN" sz="5400" b="1" spc="300" dirty="0" smtClean="0">
              <a:solidFill>
                <a:srgbClr val="CC0000"/>
              </a:solidFill>
              <a:latin typeface="微软雅黑" panose="020B0503020204020204" pitchFamily="34" charset="-122"/>
              <a:ea typeface="微软雅黑" panose="020B0503020204020204" pitchFamily="34" charset="-122"/>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548681"/>
            <a:ext cx="10972800" cy="736227"/>
          </a:xfrm>
        </p:spPr>
        <p:txBody>
          <a:bodyPr>
            <a:normAutofit/>
          </a:bodyPr>
          <a:lstStyle/>
          <a:p>
            <a:r>
              <a:rPr lang="en-US" altLang="zh-CN" dirty="0" err="1" smtClean="0"/>
              <a:t>ICP</a:t>
            </a:r>
            <a:r>
              <a:rPr lang="en-US" altLang="zh-CN" dirty="0" smtClean="0"/>
              <a:t>-MS</a:t>
            </a:r>
            <a:r>
              <a:rPr lang="zh-CN" altLang="en-US" dirty="0" smtClean="0"/>
              <a:t>简介</a:t>
            </a:r>
            <a:endParaRPr lang="zh-CN" altLang="en-US" dirty="0"/>
          </a:p>
        </p:txBody>
      </p:sp>
      <p:sp>
        <p:nvSpPr>
          <p:cNvPr id="4" name="灯片编号占位符 3"/>
          <p:cNvSpPr>
            <a:spLocks noGrp="1"/>
          </p:cNvSpPr>
          <p:nvPr>
            <p:ph type="sldNum" sz="quarter" idx="10"/>
          </p:nvPr>
        </p:nvSpPr>
        <p:spPr/>
        <p:txBody>
          <a:bodyPr/>
          <a:lstStyle/>
          <a:p>
            <a:fld id="{5F050E3F-D9C3-4284-A62F-7B849022E262}" type="slidenum">
              <a:rPr lang="zh-CN" altLang="en-US" smtClean="0">
                <a:solidFill>
                  <a:prstClr val="black">
                    <a:tint val="75000"/>
                  </a:prstClr>
                </a:solidFill>
              </a:rPr>
              <a:pPr/>
              <a:t>28</a:t>
            </a:fld>
            <a:endParaRPr lang="zh-CN" altLang="en-US">
              <a:solidFill>
                <a:prstClr val="black">
                  <a:tint val="75000"/>
                </a:prstClr>
              </a:solidFill>
            </a:endParaRPr>
          </a:p>
        </p:txBody>
      </p:sp>
      <p:pic>
        <p:nvPicPr>
          <p:cNvPr id="6" name="Picture 10"/>
          <p:cNvPicPr>
            <a:picLocks noChangeAspect="1" noChangeArrowheads="1"/>
          </p:cNvPicPr>
          <p:nvPr/>
        </p:nvPicPr>
        <p:blipFill>
          <a:blip r:embed="rId2" cstate="print">
            <a:extLst>
              <a:ext uri="{28A0092B-C50C-407E-A947-70E740481C1C}">
                <a14:useLocalDpi xmlns="" xmlns:a14="http://schemas.microsoft.com/office/drawing/2010/main" val="0"/>
              </a:ext>
            </a:extLst>
          </a:blip>
          <a:srcRect l="5113" t="5013" r="5113" b="3497"/>
          <a:stretch>
            <a:fillRect/>
          </a:stretch>
        </p:blipFill>
        <p:spPr bwMode="auto">
          <a:xfrm>
            <a:off x="808518" y="1268761"/>
            <a:ext cx="10574965" cy="503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93382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HR-ICP-MS</a:t>
            </a:r>
            <a:r>
              <a:rPr lang="zh-CN" altLang="en-US" dirty="0" smtClean="0"/>
              <a:t>优点</a:t>
            </a:r>
            <a:endParaRPr lang="zh-CN" altLang="en-US" dirty="0"/>
          </a:p>
        </p:txBody>
      </p:sp>
      <p:sp>
        <p:nvSpPr>
          <p:cNvPr id="3" name="内容占位符 2"/>
          <p:cNvSpPr>
            <a:spLocks noGrp="1"/>
          </p:cNvSpPr>
          <p:nvPr>
            <p:ph idx="1"/>
          </p:nvPr>
        </p:nvSpPr>
        <p:spPr>
          <a:xfrm>
            <a:off x="191557" y="1428852"/>
            <a:ext cx="10972800" cy="466431"/>
          </a:xfrm>
        </p:spPr>
        <p:txBody>
          <a:bodyPr>
            <a:normAutofit fontScale="92500" lnSpcReduction="20000"/>
          </a:bodyPr>
          <a:lstStyle/>
          <a:p>
            <a:r>
              <a:rPr lang="zh-CN" altLang="en-US" dirty="0"/>
              <a:t>克服多原子分子干扰</a:t>
            </a:r>
            <a:r>
              <a:rPr lang="zh-CN" altLang="en-US" dirty="0" smtClean="0"/>
              <a:t>峰</a:t>
            </a:r>
            <a:endParaRPr lang="zh-CN" altLang="en-US" dirty="0">
              <a:latin typeface="Times New Roman"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5F050E3F-D9C3-4284-A62F-7B849022E262}" type="slidenum">
              <a:rPr lang="zh-CN" altLang="en-US" smtClean="0">
                <a:solidFill>
                  <a:prstClr val="black">
                    <a:tint val="75000"/>
                  </a:prstClr>
                </a:solidFill>
              </a:rPr>
              <a:pPr/>
              <a:t>29</a:t>
            </a:fld>
            <a:endParaRPr lang="zh-CN" altLang="en-US">
              <a:solidFill>
                <a:prstClr val="black">
                  <a:tint val="75000"/>
                </a:prstClr>
              </a:solidFill>
            </a:endParaRPr>
          </a:p>
        </p:txBody>
      </p:sp>
      <p:pic>
        <p:nvPicPr>
          <p:cNvPr id="7"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63" r="3113" b="7447"/>
          <a:stretch/>
        </p:blipFill>
        <p:spPr bwMode="auto">
          <a:xfrm>
            <a:off x="431370" y="2276872"/>
            <a:ext cx="5856651" cy="3497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7759" r="8185" b="46439"/>
          <a:stretch>
            <a:fillRect/>
          </a:stretch>
        </p:blipFill>
        <p:spPr bwMode="auto">
          <a:xfrm>
            <a:off x="6768075" y="1700808"/>
            <a:ext cx="5156944" cy="2260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8333" t="51904" r="10715"/>
          <a:stretch>
            <a:fillRect/>
          </a:stretch>
        </p:blipFill>
        <p:spPr bwMode="auto">
          <a:xfrm>
            <a:off x="6768075" y="4221089"/>
            <a:ext cx="5319459" cy="2174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右箭头 9"/>
          <p:cNvSpPr/>
          <p:nvPr/>
        </p:nvSpPr>
        <p:spPr>
          <a:xfrm rot="5400000">
            <a:off x="10113491" y="3972018"/>
            <a:ext cx="550619" cy="328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645093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t="17857"/>
          <a:stretch>
            <a:fillRect/>
          </a:stretch>
        </p:blipFill>
        <p:spPr bwMode="auto">
          <a:xfrm>
            <a:off x="335360" y="1772816"/>
            <a:ext cx="6768752" cy="3312368"/>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DC2B8DA6-A580-462F-BEC7-C9425A91E20E}" type="slidenum">
              <a:rPr lang="en-US" altLang="zh-CN" smtClean="0"/>
              <a:pPr/>
              <a:t>3</a:t>
            </a:fld>
            <a:endParaRPr lang="en-US" altLang="en-US" dirty="0"/>
          </a:p>
        </p:txBody>
      </p:sp>
      <p:sp>
        <p:nvSpPr>
          <p:cNvPr id="5" name="标题 1"/>
          <p:cNvSpPr txBox="1">
            <a:spLocks/>
          </p:cNvSpPr>
          <p:nvPr/>
        </p:nvSpPr>
        <p:spPr>
          <a:xfrm>
            <a:off x="1631504" y="620688"/>
            <a:ext cx="9072563" cy="73622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IPC </a:t>
            </a:r>
            <a:r>
              <a:rPr kumimoji="0" lang="en-US" altLang="zh-CN" sz="3600" b="1" i="0" u="none" strike="noStrike" kern="1200" cap="none" spc="0" normalizeH="0" baseline="30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100</a:t>
            </a: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MoO</a:t>
            </a:r>
            <a:r>
              <a:rPr kumimoji="0" lang="en-US" altLang="zh-CN" sz="36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样品</a:t>
            </a:r>
            <a:endPar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descr="微信图片_20231215224351.jpg"/>
          <p:cNvPicPr>
            <a:picLocks noChangeAspect="1"/>
          </p:cNvPicPr>
          <p:nvPr/>
        </p:nvPicPr>
        <p:blipFill>
          <a:blip r:embed="rId3" cstate="print"/>
          <a:srcRect t="16581" r="-792" b="32150"/>
          <a:stretch>
            <a:fillRect/>
          </a:stretch>
        </p:blipFill>
        <p:spPr>
          <a:xfrm>
            <a:off x="7176120" y="1340768"/>
            <a:ext cx="4680520" cy="52898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solidFill>
                  <a:prstClr val="black">
                    <a:tint val="75000"/>
                  </a:prstClr>
                </a:solidFill>
              </a:rPr>
              <a:pPr/>
              <a:t>30</a:t>
            </a:fld>
            <a:endParaRPr lang="zh-CN" altLang="en-US">
              <a:solidFill>
                <a:prstClr val="black">
                  <a:tint val="75000"/>
                </a:prstClr>
              </a:solidFill>
            </a:endParaRPr>
          </a:p>
        </p:txBody>
      </p:sp>
      <p:pic>
        <p:nvPicPr>
          <p:cNvPr id="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793" t="1191" r="16983" b="8382"/>
          <a:stretch/>
        </p:blipFill>
        <p:spPr bwMode="auto">
          <a:xfrm>
            <a:off x="171888" y="1026428"/>
            <a:ext cx="6624736" cy="5462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矩形 2"/>
          <p:cNvSpPr>
            <a:spLocks noChangeArrowheads="1"/>
          </p:cNvSpPr>
          <p:nvPr/>
        </p:nvSpPr>
        <p:spPr bwMode="auto">
          <a:xfrm>
            <a:off x="239349" y="585555"/>
            <a:ext cx="1161729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2438" indent="-452438" eaLnBrk="1" hangingPunct="1">
              <a:lnSpc>
                <a:spcPct val="150000"/>
              </a:lnSpc>
              <a:spcBef>
                <a:spcPts val="600"/>
              </a:spcBef>
              <a:buClr>
                <a:srgbClr val="C00000"/>
              </a:buClr>
              <a:buFont typeface="Wingdings" panose="05000000000000000000" pitchFamily="2" charset="2"/>
              <a:buChar char="&amp;"/>
            </a:pPr>
            <a:r>
              <a:rPr lang="en-US" altLang="zh-CN" sz="2400" baseline="30000" dirty="0" err="1" smtClean="0">
                <a:latin typeface="微软雅黑" panose="020B0503020204020204" pitchFamily="34" charset="-122"/>
                <a:ea typeface="微软雅黑" panose="020B0503020204020204" pitchFamily="34" charset="-122"/>
              </a:rPr>
              <a:t>14</a:t>
            </a:r>
            <a:r>
              <a:rPr lang="en-US" altLang="zh-CN" sz="2400" dirty="0" err="1" smtClean="0">
                <a:latin typeface="微软雅黑" panose="020B0503020204020204" pitchFamily="34" charset="-122"/>
                <a:ea typeface="微软雅黑" panose="020B0503020204020204" pitchFamily="34" charset="-122"/>
              </a:rPr>
              <a:t>N</a:t>
            </a:r>
            <a:r>
              <a:rPr lang="en-US" altLang="zh-CN" sz="2400" baseline="30000" dirty="0" err="1" smtClean="0">
                <a:latin typeface="微软雅黑" panose="020B0503020204020204" pitchFamily="34" charset="-122"/>
                <a:ea typeface="微软雅黑" panose="020B0503020204020204" pitchFamily="34" charset="-122"/>
              </a:rPr>
              <a:t>16</a:t>
            </a:r>
            <a:r>
              <a:rPr lang="en-US" altLang="zh-CN" sz="2400" dirty="0" err="1" smtClean="0">
                <a:latin typeface="微软雅黑" panose="020B0503020204020204" pitchFamily="34" charset="-122"/>
                <a:ea typeface="微软雅黑" panose="020B0503020204020204" pitchFamily="34" charset="-122"/>
              </a:rPr>
              <a:t>OH</a:t>
            </a:r>
            <a:r>
              <a:rPr lang="zh-CN" altLang="en-US" sz="2400" dirty="0" smtClean="0">
                <a:latin typeface="微软雅黑" panose="020B0503020204020204" pitchFamily="34" charset="-122"/>
                <a:ea typeface="微软雅黑" panose="020B0503020204020204" pitchFamily="34" charset="-122"/>
              </a:rPr>
              <a:t>、</a:t>
            </a:r>
            <a:r>
              <a:rPr lang="en-US" altLang="zh-CN" sz="2400" baseline="30000" dirty="0" err="1">
                <a:latin typeface="微软雅黑" panose="020B0503020204020204" pitchFamily="34" charset="-122"/>
                <a:ea typeface="微软雅黑" panose="020B0503020204020204" pitchFamily="34" charset="-122"/>
              </a:rPr>
              <a:t>15</a:t>
            </a:r>
            <a:r>
              <a:rPr lang="en-US" altLang="zh-CN" sz="2400" dirty="0" err="1">
                <a:latin typeface="微软雅黑" panose="020B0503020204020204" pitchFamily="34" charset="-122"/>
                <a:ea typeface="微软雅黑" panose="020B0503020204020204" pitchFamily="34" charset="-122"/>
              </a:rPr>
              <a:t>N</a:t>
            </a:r>
            <a:r>
              <a:rPr lang="en-US" altLang="zh-CN" sz="2400" baseline="30000" dirty="0" err="1">
                <a:latin typeface="微软雅黑" panose="020B0503020204020204" pitchFamily="34" charset="-122"/>
                <a:ea typeface="微软雅黑" panose="020B0503020204020204" pitchFamily="34" charset="-122"/>
              </a:rPr>
              <a:t>16</a:t>
            </a:r>
            <a:r>
              <a:rPr lang="en-US" altLang="zh-CN" sz="2400" dirty="0" err="1">
                <a:latin typeface="微软雅黑" panose="020B0503020204020204" pitchFamily="34" charset="-122"/>
                <a:ea typeface="微软雅黑" panose="020B0503020204020204" pitchFamily="34" charset="-122"/>
              </a:rPr>
              <a:t>O</a:t>
            </a:r>
            <a:r>
              <a:rPr lang="zh-CN" altLang="en-US" sz="2400" dirty="0">
                <a:latin typeface="微软雅黑" panose="020B0503020204020204" pitchFamily="34" charset="-122"/>
                <a:ea typeface="微软雅黑" panose="020B0503020204020204" pitchFamily="34" charset="-122"/>
              </a:rPr>
              <a:t>对</a:t>
            </a:r>
            <a:r>
              <a:rPr lang="en-US" altLang="zh-CN" sz="2400" baseline="30000" dirty="0" err="1">
                <a:latin typeface="微软雅黑" panose="020B0503020204020204" pitchFamily="34" charset="-122"/>
                <a:ea typeface="微软雅黑" panose="020B0503020204020204" pitchFamily="34" charset="-122"/>
              </a:rPr>
              <a:t>31</a:t>
            </a:r>
            <a:r>
              <a:rPr lang="en-US" altLang="zh-CN" sz="2400" dirty="0" err="1">
                <a:latin typeface="微软雅黑" panose="020B0503020204020204" pitchFamily="34" charset="-122"/>
                <a:ea typeface="微软雅黑" panose="020B0503020204020204" pitchFamily="34" charset="-122"/>
              </a:rPr>
              <a:t>P</a:t>
            </a:r>
            <a:r>
              <a:rPr lang="zh-CN" altLang="en-US" sz="2400" dirty="0">
                <a:latin typeface="微软雅黑" panose="020B0503020204020204" pitchFamily="34" charset="-122"/>
                <a:ea typeface="微软雅黑" panose="020B0503020204020204" pitchFamily="34" charset="-122"/>
              </a:rPr>
              <a:t>的</a:t>
            </a:r>
            <a:r>
              <a:rPr lang="zh-CN" altLang="en-US" sz="2400" dirty="0" smtClean="0">
                <a:latin typeface="微软雅黑" panose="020B0503020204020204" pitchFamily="34" charset="-122"/>
                <a:ea typeface="微软雅黑" panose="020B0503020204020204" pitchFamily="34" charset="-122"/>
              </a:rPr>
              <a:t>干扰和</a:t>
            </a:r>
            <a:r>
              <a:rPr lang="en-US" altLang="zh-CN" sz="2400" baseline="30000" dirty="0" smtClean="0">
                <a:latin typeface="微软雅黑" panose="020B0503020204020204" pitchFamily="34" charset="-122"/>
                <a:ea typeface="微软雅黑" panose="020B0503020204020204" pitchFamily="34" charset="-122"/>
              </a:rPr>
              <a:t>40</a:t>
            </a:r>
            <a:r>
              <a:rPr lang="en-US" altLang="zh-CN" sz="2400" dirty="0" smtClean="0">
                <a:latin typeface="微软雅黑" panose="020B0503020204020204" pitchFamily="34" charset="-122"/>
                <a:ea typeface="微软雅黑" panose="020B0503020204020204" pitchFamily="34" charset="-122"/>
              </a:rPr>
              <a:t>Ar</a:t>
            </a:r>
            <a:r>
              <a:rPr lang="en-US" altLang="zh-CN" sz="2400" baseline="30000" dirty="0" smtClean="0">
                <a:latin typeface="微软雅黑" panose="020B0503020204020204" pitchFamily="34" charset="-122"/>
                <a:ea typeface="微软雅黑" panose="020B0503020204020204" pitchFamily="34" charset="-122"/>
              </a:rPr>
              <a:t>16</a:t>
            </a:r>
            <a:r>
              <a:rPr lang="en-US" altLang="zh-CN" sz="2400" dirty="0" smtClean="0">
                <a:latin typeface="微软雅黑" panose="020B0503020204020204" pitchFamily="34" charset="-122"/>
                <a:ea typeface="微软雅黑" panose="020B0503020204020204" pitchFamily="34" charset="-122"/>
              </a:rPr>
              <a:t>O</a:t>
            </a:r>
            <a:r>
              <a:rPr lang="zh-CN" altLang="en-US" sz="2400" dirty="0" smtClean="0">
                <a:latin typeface="微软雅黑" panose="020B0503020204020204" pitchFamily="34" charset="-122"/>
                <a:ea typeface="微软雅黑" panose="020B0503020204020204" pitchFamily="34" charset="-122"/>
              </a:rPr>
              <a:t>对</a:t>
            </a:r>
            <a:r>
              <a:rPr lang="en-US" altLang="zh-CN" sz="2400" baseline="30000" dirty="0" smtClean="0">
                <a:latin typeface="微软雅黑" panose="020B0503020204020204" pitchFamily="34" charset="-122"/>
                <a:ea typeface="微软雅黑" panose="020B0503020204020204" pitchFamily="34" charset="-122"/>
              </a:rPr>
              <a:t>56</a:t>
            </a:r>
            <a:r>
              <a:rPr lang="en-US" altLang="zh-CN" sz="2400" dirty="0" smtClean="0">
                <a:latin typeface="微软雅黑" panose="020B0503020204020204" pitchFamily="34" charset="-122"/>
                <a:ea typeface="微软雅黑" panose="020B0503020204020204" pitchFamily="34" charset="-122"/>
              </a:rPr>
              <a:t>Fe</a:t>
            </a:r>
            <a:r>
              <a:rPr lang="zh-CN" altLang="en-US" sz="2400" dirty="0" smtClean="0">
                <a:latin typeface="微软雅黑" panose="020B0503020204020204" pitchFamily="34" charset="-122"/>
                <a:ea typeface="微软雅黑" panose="020B0503020204020204" pitchFamily="34" charset="-122"/>
              </a:rPr>
              <a:t>的干扰</a:t>
            </a:r>
            <a:endParaRPr lang="zh-CN" altLang="en-US" sz="2400" dirty="0">
              <a:latin typeface="微软雅黑" panose="020B0503020204020204" pitchFamily="34" charset="-122"/>
              <a:ea typeface="微软雅黑" panose="020B0503020204020204" pitchFamily="34" charset="-122"/>
            </a:endParaRPr>
          </a:p>
        </p:txBody>
      </p:sp>
      <p:pic>
        <p:nvPicPr>
          <p:cNvPr id="5" name="图片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6834" y="1628800"/>
            <a:ext cx="5355167" cy="198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图片 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883" r="3824"/>
          <a:stretch/>
        </p:blipFill>
        <p:spPr bwMode="auto">
          <a:xfrm>
            <a:off x="6935755" y="4293096"/>
            <a:ext cx="5184576" cy="197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直接箭头连接符 2"/>
          <p:cNvCxnSpPr>
            <a:stCxn id="5" idx="2"/>
            <a:endCxn id="8" idx="0"/>
          </p:cNvCxnSpPr>
          <p:nvPr/>
        </p:nvCxnSpPr>
        <p:spPr>
          <a:xfrm>
            <a:off x="9514418" y="3613176"/>
            <a:ext cx="13625" cy="679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10297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050E3F-D9C3-4284-A62F-7B849022E262}" type="slidenum">
              <a:rPr lang="zh-CN" altLang="en-US" smtClean="0"/>
              <a:pPr/>
              <a:t>31</a:t>
            </a:fld>
            <a:endParaRPr lang="zh-CN" altLang="en-US"/>
          </a:p>
        </p:txBody>
      </p:sp>
      <p:sp>
        <p:nvSpPr>
          <p:cNvPr id="8" name="标题 1"/>
          <p:cNvSpPr txBox="1">
            <a:spLocks/>
          </p:cNvSpPr>
          <p:nvPr/>
        </p:nvSpPr>
        <p:spPr>
          <a:xfrm>
            <a:off x="766763" y="0"/>
            <a:ext cx="10972800" cy="736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200" b="0" i="0" u="none" strike="noStrike" kern="1200" cap="none" spc="0" normalizeH="0" baseline="0" noProof="0" smtClean="0">
                <a:ln>
                  <a:noFill/>
                </a:ln>
                <a:solidFill>
                  <a:schemeClr val="tx1"/>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0" u="none" strike="noStrike" kern="1200" cap="none" spc="0" normalizeH="0" baseline="0" noProof="0" smtClean="0">
                <a:ln>
                  <a:noFill/>
                </a:ln>
                <a:solidFill>
                  <a:srgbClr val="0000CC"/>
                </a:solidFill>
                <a:effectLst/>
                <a:uLnTx/>
                <a:uFillTx/>
                <a:latin typeface="微软雅黑" panose="020B0503020204020204" pitchFamily="34" charset="-122"/>
                <a:ea typeface="微软雅黑" panose="020B0503020204020204" pitchFamily="34" charset="-122"/>
                <a:cs typeface="Times New Roman" pitchFamily="18" charset="0"/>
              </a:rPr>
              <a:t>Th U</a:t>
            </a:r>
            <a:r>
              <a:rPr kumimoji="0" lang="zh-CN" altLang="en-US" sz="3200" b="1" i="0" u="none" strike="noStrike" kern="1200" cap="none" spc="0" normalizeH="0" baseline="0" noProof="0" smtClean="0">
                <a:ln>
                  <a:noFill/>
                </a:ln>
                <a:solidFill>
                  <a:srgbClr val="0000CC"/>
                </a:solidFill>
                <a:effectLst/>
                <a:uLnTx/>
                <a:uFillTx/>
                <a:latin typeface="微软雅黑" panose="020B0503020204020204" pitchFamily="34" charset="-122"/>
                <a:ea typeface="微软雅黑" panose="020B0503020204020204" pitchFamily="34" charset="-122"/>
                <a:cs typeface="Times New Roman" pitchFamily="18" charset="0"/>
              </a:rPr>
              <a:t>分离富集</a:t>
            </a:r>
            <a:endParaRPr kumimoji="0" lang="zh-CN" altLang="en-US" sz="3200" b="1" i="0" u="none" strike="noStrike" kern="120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cs typeface="+mj-cs"/>
            </a:endParaRPr>
          </a:p>
        </p:txBody>
      </p:sp>
      <p:pic>
        <p:nvPicPr>
          <p:cNvPr id="9" name="图片 8" descr="微信图片_20231216225217.jpg"/>
          <p:cNvPicPr>
            <a:picLocks noChangeAspect="1"/>
          </p:cNvPicPr>
          <p:nvPr/>
        </p:nvPicPr>
        <p:blipFill>
          <a:blip r:embed="rId2" cstate="print"/>
          <a:srcRect l="5964" t="11037" r="5770" b="48170"/>
          <a:stretch>
            <a:fillRect/>
          </a:stretch>
        </p:blipFill>
        <p:spPr>
          <a:xfrm>
            <a:off x="407367" y="764704"/>
            <a:ext cx="5679157" cy="5832648"/>
          </a:xfrm>
          <a:prstGeom prst="rect">
            <a:avLst/>
          </a:prstGeom>
        </p:spPr>
      </p:pic>
      <p:pic>
        <p:nvPicPr>
          <p:cNvPr id="10" name="图片 9" descr="微信图片_20231216225225.jpg"/>
          <p:cNvPicPr>
            <a:picLocks noChangeAspect="1"/>
          </p:cNvPicPr>
          <p:nvPr/>
        </p:nvPicPr>
        <p:blipFill>
          <a:blip r:embed="rId3" cstate="print"/>
          <a:srcRect l="5017" t="11021" r="4685" b="49387"/>
          <a:stretch>
            <a:fillRect/>
          </a:stretch>
        </p:blipFill>
        <p:spPr>
          <a:xfrm>
            <a:off x="6168008" y="764704"/>
            <a:ext cx="5544616" cy="5852650"/>
          </a:xfrm>
          <a:prstGeom prst="rect">
            <a:avLst/>
          </a:prstGeom>
        </p:spPr>
      </p:pic>
      <p:sp>
        <p:nvSpPr>
          <p:cNvPr id="11" name="矩形 10"/>
          <p:cNvSpPr/>
          <p:nvPr/>
        </p:nvSpPr>
        <p:spPr>
          <a:xfrm>
            <a:off x="6384032" y="3789040"/>
            <a:ext cx="518457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23392" y="3789040"/>
            <a:ext cx="540060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51384" y="5085184"/>
            <a:ext cx="547260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C2B8DA6-A580-462F-BEC7-C9425A91E20E}" type="slidenum">
              <a:rPr lang="en-US" altLang="zh-CN" smtClean="0"/>
              <a:pPr/>
              <a:t>4</a:t>
            </a:fld>
            <a:endParaRPr lang="en-US" altLang="en-US" dirty="0"/>
          </a:p>
        </p:txBody>
      </p:sp>
      <p:pic>
        <p:nvPicPr>
          <p:cNvPr id="58370" name="Picture 2"/>
          <p:cNvPicPr>
            <a:picLocks noChangeAspect="1" noChangeArrowheads="1"/>
          </p:cNvPicPr>
          <p:nvPr/>
        </p:nvPicPr>
        <p:blipFill>
          <a:blip r:embed="rId2" cstate="print"/>
          <a:srcRect/>
          <a:stretch>
            <a:fillRect/>
          </a:stretch>
        </p:blipFill>
        <p:spPr bwMode="auto">
          <a:xfrm>
            <a:off x="191344" y="1340768"/>
            <a:ext cx="8922880" cy="4536504"/>
          </a:xfrm>
          <a:prstGeom prst="rect">
            <a:avLst/>
          </a:prstGeom>
          <a:noFill/>
          <a:ln w="9525">
            <a:noFill/>
            <a:miter lim="800000"/>
            <a:headEnd/>
            <a:tailEnd/>
          </a:ln>
        </p:spPr>
      </p:pic>
      <p:sp>
        <p:nvSpPr>
          <p:cNvPr id="4" name="矩形 3"/>
          <p:cNvSpPr/>
          <p:nvPr/>
        </p:nvSpPr>
        <p:spPr>
          <a:xfrm>
            <a:off x="9023648" y="1772816"/>
            <a:ext cx="3168352" cy="1200329"/>
          </a:xfrm>
          <a:prstGeom prst="rect">
            <a:avLst/>
          </a:prstGeom>
        </p:spPr>
        <p:txBody>
          <a:bodyPr wrap="square">
            <a:spAutoFit/>
          </a:bodyPr>
          <a:lstStyle/>
          <a:p>
            <a:r>
              <a:rPr lang="en-US" altLang="zh-CN" sz="2400" dirty="0" smtClean="0">
                <a:latin typeface="Times New Roman" pitchFamily="18" charset="0"/>
                <a:cs typeface="Times New Roman" pitchFamily="18" charset="0"/>
              </a:rPr>
              <a:t>✦</a:t>
            </a:r>
            <a:r>
              <a:rPr lang="en-US" altLang="zh-CN" sz="2400" baseline="30000" dirty="0" smtClean="0">
                <a:latin typeface="Times New Roman" pitchFamily="18" charset="0"/>
                <a:cs typeface="Times New Roman" pitchFamily="18" charset="0"/>
              </a:rPr>
              <a:t> 238</a:t>
            </a:r>
            <a:r>
              <a:rPr lang="en-US" altLang="zh-CN" sz="2400" dirty="0" smtClean="0">
                <a:latin typeface="Times New Roman" pitchFamily="18" charset="0"/>
                <a:cs typeface="Times New Roman" pitchFamily="18" charset="0"/>
              </a:rPr>
              <a:t>U: &lt; 200 </a:t>
            </a:r>
            <a:r>
              <a:rPr lang="en-US" altLang="zh-CN" sz="2400" dirty="0" err="1" smtClean="0">
                <a:latin typeface="Times New Roman" pitchFamily="18" charset="0"/>
                <a:cs typeface="Times New Roman" pitchFamily="18" charset="0"/>
              </a:rPr>
              <a:t>ppt</a:t>
            </a:r>
            <a:r>
              <a:rPr lang="en-US" altLang="zh-CN" sz="2400" dirty="0" smtClean="0">
                <a:latin typeface="Times New Roman" pitchFamily="18" charset="0"/>
                <a:cs typeface="Times New Roman" pitchFamily="18" charset="0"/>
              </a:rPr>
              <a:t> </a:t>
            </a:r>
          </a:p>
          <a:p>
            <a:r>
              <a:rPr lang="en-US" altLang="zh-CN" sz="2400" dirty="0" smtClean="0">
                <a:latin typeface="Times New Roman" pitchFamily="18" charset="0"/>
                <a:cs typeface="Times New Roman" pitchFamily="18" charset="0"/>
              </a:rPr>
              <a:t>✦ </a:t>
            </a:r>
            <a:r>
              <a:rPr lang="en-US" altLang="zh-CN" sz="2400" baseline="30000" dirty="0" smtClean="0">
                <a:latin typeface="Times New Roman" pitchFamily="18" charset="0"/>
                <a:cs typeface="Times New Roman" pitchFamily="18" charset="0"/>
              </a:rPr>
              <a:t>232</a:t>
            </a:r>
            <a:r>
              <a:rPr lang="en-US" altLang="zh-CN" sz="2400" dirty="0" smtClean="0">
                <a:latin typeface="Times New Roman" pitchFamily="18" charset="0"/>
                <a:cs typeface="Times New Roman" pitchFamily="18" charset="0"/>
              </a:rPr>
              <a:t>Th: 26 ppb </a:t>
            </a:r>
          </a:p>
          <a:p>
            <a:r>
              <a:rPr lang="en-US" altLang="zh-CN" sz="2400" dirty="0" smtClean="0">
                <a:latin typeface="Times New Roman" pitchFamily="18" charset="0"/>
                <a:cs typeface="Times New Roman" pitchFamily="18" charset="0"/>
              </a:rPr>
              <a:t>✦ no info about K </a:t>
            </a:r>
            <a:endParaRPr lang="zh-CN" altLang="en-US" sz="2400" dirty="0">
              <a:latin typeface="Times New Roman" pitchFamily="18" charset="0"/>
              <a:cs typeface="Times New Roman" pitchFamily="18" charset="0"/>
            </a:endParaRPr>
          </a:p>
        </p:txBody>
      </p:sp>
      <p:sp>
        <p:nvSpPr>
          <p:cNvPr id="5" name="标题 1"/>
          <p:cNvSpPr txBox="1">
            <a:spLocks/>
          </p:cNvSpPr>
          <p:nvPr/>
        </p:nvSpPr>
        <p:spPr>
          <a:xfrm>
            <a:off x="1631504" y="620688"/>
            <a:ext cx="9072563" cy="73622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IPC </a:t>
            </a:r>
            <a:r>
              <a:rPr kumimoji="0" lang="en-US" altLang="zh-CN" sz="3600" b="1" i="0" u="none" strike="noStrike" kern="1200" cap="none" spc="0" normalizeH="0" baseline="30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100</a:t>
            </a: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MoO</a:t>
            </a:r>
            <a:r>
              <a:rPr kumimoji="0" lang="en-US" altLang="zh-CN" sz="36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样品</a:t>
            </a:r>
            <a:endPar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DC2B8DA6-A580-462F-BEC7-C9425A91E20E}" type="slidenum">
              <a:rPr lang="en-US" altLang="zh-CN" smtClean="0"/>
              <a:pPr/>
              <a:t>5</a:t>
            </a:fld>
            <a:endParaRPr lang="en-US" altLang="en-US" dirty="0"/>
          </a:p>
        </p:txBody>
      </p:sp>
      <p:graphicFrame>
        <p:nvGraphicFramePr>
          <p:cNvPr id="4" name="表格 4"/>
          <p:cNvGraphicFramePr/>
          <p:nvPr>
            <p:custDataLst>
              <p:tags r:id="rId1"/>
            </p:custDataLst>
            <p:extLst>
              <p:ext uri="{D42A27DB-BD31-4B8C-83A1-F6EECF244321}">
                <p14:modId xmlns:p14="http://schemas.microsoft.com/office/powerpoint/2010/main" xmlns="" val="1955365138"/>
              </p:ext>
            </p:extLst>
          </p:nvPr>
        </p:nvGraphicFramePr>
        <p:xfrm>
          <a:off x="623392" y="1141655"/>
          <a:ext cx="11024870" cy="5628804"/>
        </p:xfrm>
        <a:graphic>
          <a:graphicData uri="http://schemas.openxmlformats.org/drawingml/2006/table">
            <a:tbl>
              <a:tblPr firstRow="1" bandRow="1"/>
              <a:tblGrid>
                <a:gridCol w="1359535">
                  <a:extLst>
                    <a:ext uri="{9D8B030D-6E8A-4147-A177-3AD203B41FA5}">
                      <a16:colId xmlns:a16="http://schemas.microsoft.com/office/drawing/2014/main" xmlns="" val="20000"/>
                    </a:ext>
                  </a:extLst>
                </a:gridCol>
                <a:gridCol w="2222500">
                  <a:extLst>
                    <a:ext uri="{9D8B030D-6E8A-4147-A177-3AD203B41FA5}">
                      <a16:colId xmlns:a16="http://schemas.microsoft.com/office/drawing/2014/main" xmlns="" val="20001"/>
                    </a:ext>
                  </a:extLst>
                </a:gridCol>
                <a:gridCol w="2092960">
                  <a:extLst>
                    <a:ext uri="{9D8B030D-6E8A-4147-A177-3AD203B41FA5}">
                      <a16:colId xmlns:a16="http://schemas.microsoft.com/office/drawing/2014/main" xmlns="" val="20002"/>
                    </a:ext>
                  </a:extLst>
                </a:gridCol>
                <a:gridCol w="2389901">
                  <a:extLst>
                    <a:ext uri="{9D8B030D-6E8A-4147-A177-3AD203B41FA5}">
                      <a16:colId xmlns:a16="http://schemas.microsoft.com/office/drawing/2014/main" xmlns="" val="20003"/>
                    </a:ext>
                  </a:extLst>
                </a:gridCol>
                <a:gridCol w="2959974">
                  <a:extLst>
                    <a:ext uri="{9D8B030D-6E8A-4147-A177-3AD203B41FA5}">
                      <a16:colId xmlns:a16="http://schemas.microsoft.com/office/drawing/2014/main" xmlns="" val="20004"/>
                    </a:ext>
                  </a:extLst>
                </a:gridCol>
              </a:tblGrid>
              <a:tr h="425315">
                <a:tc>
                  <a:txBody>
                    <a:bodyPr/>
                    <a:lstStyle/>
                    <a:p>
                      <a:r>
                        <a:rPr lang="en-US" altLang="zh-CN" sz="1800" u="none" strike="noStrike" dirty="0" smtClean="0">
                          <a:effectLst/>
                          <a:latin typeface="Times New Roman" pitchFamily="18" charset="0"/>
                          <a:ea typeface="+mn-ea"/>
                          <a:cs typeface="Times New Roman" pitchFamily="18" charset="0"/>
                        </a:rPr>
                        <a:t>Abundance</a:t>
                      </a:r>
                      <a:endParaRPr lang="zh-CN" altLang="en-US" sz="1800" dirty="0">
                        <a:latin typeface="Times New Roman" pitchFamily="18" charset="0"/>
                        <a:ea typeface="+mn-ea"/>
                        <a:cs typeface="Times New Roman" pitchFamily="18" charset="0"/>
                      </a:endParaRPr>
                    </a:p>
                  </a:txBody>
                  <a:tcPr anchor="ctr"/>
                </a:tc>
                <a:tc>
                  <a:txBody>
                    <a:bodyPr/>
                    <a:lstStyle/>
                    <a:p>
                      <a:r>
                        <a:rPr lang="en-US" altLang="zh-CN" sz="1800" dirty="0" smtClean="0">
                          <a:latin typeface="Times New Roman" pitchFamily="18" charset="0"/>
                          <a:ea typeface="+mn-ea"/>
                          <a:cs typeface="Times New Roman" pitchFamily="18" charset="0"/>
                        </a:rPr>
                        <a:t>Requirement</a:t>
                      </a:r>
                      <a:r>
                        <a:rPr lang="zh-CN" altLang="en-US" sz="1800" dirty="0" smtClean="0">
                          <a:latin typeface="Times New Roman" pitchFamily="18" charset="0"/>
                          <a:ea typeface="+mn-ea"/>
                          <a:cs typeface="Times New Roman" pitchFamily="18" charset="0"/>
                        </a:rPr>
                        <a:t>，</a:t>
                      </a:r>
                      <a:r>
                        <a:rPr lang="en-US" altLang="zh-CN" sz="1800" dirty="0" smtClean="0">
                          <a:latin typeface="Times New Roman" pitchFamily="18" charset="0"/>
                          <a:ea typeface="+mn-ea"/>
                          <a:cs typeface="Times New Roman" pitchFamily="18" charset="0"/>
                        </a:rPr>
                        <a:t>%</a:t>
                      </a:r>
                      <a:endParaRPr lang="zh-CN" altLang="en-US" sz="1800" dirty="0">
                        <a:latin typeface="Times New Roman" pitchFamily="18" charset="0"/>
                        <a:ea typeface="+mn-ea"/>
                        <a:cs typeface="Times New Roman" pitchFamily="18" charset="0"/>
                      </a:endParaRPr>
                    </a:p>
                  </a:txBody>
                  <a:tcPr anchor="ctr"/>
                </a:tc>
                <a:tc>
                  <a:txBody>
                    <a:bodyPr/>
                    <a:lstStyle/>
                    <a:p>
                      <a:pPr algn="ctr">
                        <a:lnSpc>
                          <a:spcPct val="120000"/>
                        </a:lnSpc>
                        <a:buNone/>
                      </a:pPr>
                      <a:r>
                        <a:rPr lang="en-US" altLang="zh-CN" sz="1800" dirty="0" smtClean="0">
                          <a:latin typeface="Times New Roman" pitchFamily="18" charset="0"/>
                          <a:ea typeface="+mn-ea"/>
                          <a:cs typeface="Times New Roman" pitchFamily="18" charset="0"/>
                          <a:sym typeface="+mn-ea"/>
                        </a:rPr>
                        <a:t>IPC</a:t>
                      </a:r>
                      <a:endParaRPr lang="zh-CN" altLang="en-US" sz="1800" b="1" dirty="0">
                        <a:solidFill>
                          <a:schemeClr val="tx2"/>
                        </a:solidFill>
                        <a:latin typeface="Times New Roman" pitchFamily="18" charset="0"/>
                        <a:ea typeface="+mn-ea"/>
                        <a:cs typeface="Times New Roman" pitchFamily="18" charset="0"/>
                        <a:sym typeface="+mn-ea"/>
                      </a:endParaRPr>
                    </a:p>
                  </a:txBody>
                  <a:tcPr anchor="ctr"/>
                </a:tc>
                <a:tc>
                  <a:txBody>
                    <a:bodyPr/>
                    <a:lstStyle/>
                    <a:p>
                      <a:pPr algn="ctr">
                        <a:lnSpc>
                          <a:spcPct val="120000"/>
                        </a:lnSpc>
                        <a:buNone/>
                      </a:pPr>
                      <a:r>
                        <a:rPr lang="en-US" altLang="zh-CN" sz="1800" dirty="0" smtClean="0">
                          <a:latin typeface="Times New Roman" pitchFamily="18" charset="0"/>
                          <a:ea typeface="+mn-ea"/>
                          <a:cs typeface="Times New Roman" pitchFamily="18" charset="0"/>
                          <a:sym typeface="+mn-ea"/>
                        </a:rPr>
                        <a:t>SINAP</a:t>
                      </a:r>
                      <a:endParaRPr lang="en-US" altLang="zh-CN" sz="1800" b="1" dirty="0">
                        <a:solidFill>
                          <a:schemeClr val="tx2"/>
                        </a:solidFill>
                        <a:latin typeface="Times New Roman" pitchFamily="18" charset="0"/>
                        <a:ea typeface="+mn-ea"/>
                        <a:cs typeface="Times New Roman" pitchFamily="18" charset="0"/>
                        <a:sym typeface="+mn-ea"/>
                      </a:endParaRPr>
                    </a:p>
                  </a:txBody>
                  <a:tcPr anchor="ctr"/>
                </a:tc>
                <a:tc>
                  <a:txBody>
                    <a:bodyPr/>
                    <a:lstStyle/>
                    <a:p>
                      <a:pPr algn="ctr">
                        <a:lnSpc>
                          <a:spcPct val="120000"/>
                        </a:lnSpc>
                        <a:buNone/>
                      </a:pPr>
                      <a:r>
                        <a:rPr lang="en-US" altLang="zh-CN" sz="1800" dirty="0" smtClean="0">
                          <a:latin typeface="Times New Roman" pitchFamily="18" charset="0"/>
                          <a:ea typeface="+mn-ea"/>
                          <a:cs typeface="Times New Roman" pitchFamily="18" charset="0"/>
                          <a:sym typeface="+mn-ea"/>
                        </a:rPr>
                        <a:t>LNGS</a:t>
                      </a:r>
                      <a:endParaRPr lang="zh-CN" altLang="en-US" sz="1800" b="1" dirty="0">
                        <a:solidFill>
                          <a:schemeClr val="tx2"/>
                        </a:solidFill>
                        <a:latin typeface="Times New Roman" pitchFamily="18" charset="0"/>
                        <a:ea typeface="+mn-ea"/>
                        <a:cs typeface="Times New Roman" pitchFamily="18" charset="0"/>
                        <a:sym typeface="+mn-ea"/>
                      </a:endParaRPr>
                    </a:p>
                  </a:txBody>
                  <a:tcPr anchor="ctr"/>
                </a:tc>
                <a:extLst>
                  <a:ext uri="{0D108BD9-81ED-4DB2-BD59-A6C34878D82A}">
                    <a16:rowId xmlns:a16="http://schemas.microsoft.com/office/drawing/2014/main" xmlns="" val="10000"/>
                  </a:ext>
                </a:extLst>
              </a:tr>
              <a:tr h="379812">
                <a:tc>
                  <a:txBody>
                    <a:bodyPr/>
                    <a:lstStyle/>
                    <a:p>
                      <a:pPr indent="0" algn="ctr">
                        <a:buNone/>
                      </a:pPr>
                      <a:r>
                        <a:rPr lang="en-US" altLang="en-US" sz="1800" baseline="30000" dirty="0" smtClean="0">
                          <a:latin typeface="Times New Roman" pitchFamily="18" charset="0"/>
                          <a:ea typeface="+mn-ea"/>
                          <a:cs typeface="Times New Roman" pitchFamily="18" charset="0"/>
                        </a:rPr>
                        <a:t>100</a:t>
                      </a:r>
                      <a:r>
                        <a:rPr lang="en-US" altLang="en-US" sz="1800" dirty="0" smtClean="0">
                          <a:latin typeface="Times New Roman" pitchFamily="18" charset="0"/>
                          <a:ea typeface="+mn-ea"/>
                          <a:cs typeface="Times New Roman" pitchFamily="18" charset="0"/>
                        </a:rPr>
                        <a:t>M</a:t>
                      </a:r>
                      <a:r>
                        <a:rPr lang="en-US" altLang="zh-CN" sz="1800" dirty="0" smtClean="0">
                          <a:latin typeface="Times New Roman" pitchFamily="18" charset="0"/>
                          <a:ea typeface="+mn-ea"/>
                          <a:cs typeface="Times New Roman" pitchFamily="18" charset="0"/>
                        </a:rPr>
                        <a:t>o</a:t>
                      </a:r>
                      <a:endParaRPr lang="en-US" altLang="en-US" sz="1800" b="1"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altLang="zh-CN" sz="1800" dirty="0" smtClean="0">
                          <a:latin typeface="Times New Roman" pitchFamily="18" charset="0"/>
                          <a:ea typeface="+mn-ea"/>
                          <a:cs typeface="Times New Roman" pitchFamily="18" charset="0"/>
                        </a:rPr>
                        <a:t>98</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altLang="en-US" sz="1800" dirty="0" smtClean="0">
                          <a:latin typeface="Times New Roman" pitchFamily="18" charset="0"/>
                          <a:ea typeface="+mn-ea"/>
                          <a:cs typeface="Times New Roman" pitchFamily="18" charset="0"/>
                        </a:rPr>
                        <a:t>98.253</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altLang="en-US" sz="1800" dirty="0" smtClean="0">
                          <a:latin typeface="Times New Roman" pitchFamily="18" charset="0"/>
                          <a:ea typeface="+mn-ea"/>
                          <a:cs typeface="Times New Roman" pitchFamily="18" charset="0"/>
                        </a:rPr>
                        <a:t>98.34</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altLang="en-US" sz="1800" dirty="0" smtClean="0">
                          <a:latin typeface="Times New Roman" pitchFamily="18" charset="0"/>
                          <a:ea typeface="+mn-ea"/>
                          <a:cs typeface="Times New Roman" pitchFamily="18" charset="0"/>
                        </a:rPr>
                        <a:t>98.4±0.5</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r>
              <a:tr h="412348">
                <a:tc>
                  <a:txBody>
                    <a:bodyPr/>
                    <a:lstStyle/>
                    <a:p>
                      <a:pPr algn="ctr">
                        <a:lnSpc>
                          <a:spcPct val="100000"/>
                        </a:lnSpc>
                        <a:buNone/>
                      </a:pPr>
                      <a:r>
                        <a:rPr lang="en-US" altLang="zh-CN" sz="1800" dirty="0">
                          <a:latin typeface="Times New Roman" pitchFamily="18" charset="0"/>
                          <a:ea typeface="+mn-ea"/>
                          <a:cs typeface="Times New Roman" pitchFamily="18" charset="0"/>
                        </a:rPr>
                        <a:t>Element</a:t>
                      </a:r>
                      <a:endParaRPr lang="en-US" altLang="zh-CN" sz="1800" b="1" dirty="0">
                        <a:solidFill>
                          <a:schemeClr val="tx2"/>
                        </a:solidFill>
                        <a:latin typeface="Times New Roman" pitchFamily="18" charset="0"/>
                        <a:ea typeface="+mn-ea"/>
                        <a:cs typeface="Times New Roman" pitchFamily="18" charset="0"/>
                      </a:endParaRPr>
                    </a:p>
                  </a:txBody>
                  <a:tcPr anchor="ctr"/>
                </a:tc>
                <a:tc>
                  <a:txBody>
                    <a:bodyPr/>
                    <a:lstStyle/>
                    <a:p>
                      <a:pPr algn="ctr">
                        <a:lnSpc>
                          <a:spcPct val="100000"/>
                        </a:lnSpc>
                        <a:buNone/>
                      </a:pPr>
                      <a:r>
                        <a:rPr lang="en-US" altLang="zh-CN" sz="1800" dirty="0" err="1">
                          <a:latin typeface="Times New Roman" pitchFamily="18" charset="0"/>
                          <a:ea typeface="+mn-ea"/>
                          <a:cs typeface="Times New Roman" pitchFamily="18" charset="0"/>
                        </a:rPr>
                        <a:t>Requirement,ppm</a:t>
                      </a:r>
                      <a:endParaRPr lang="en-US" altLang="zh-CN" sz="1800" b="1" dirty="0">
                        <a:solidFill>
                          <a:schemeClr val="tx2"/>
                        </a:solidFill>
                        <a:latin typeface="Times New Roman" pitchFamily="18" charset="0"/>
                        <a:ea typeface="+mn-ea"/>
                        <a:cs typeface="Times New Roman" pitchFamily="18" charset="0"/>
                      </a:endParaRPr>
                    </a:p>
                  </a:txBody>
                  <a:tcPr anchor="ctr"/>
                </a:tc>
                <a:tc>
                  <a:txBody>
                    <a:bodyPr/>
                    <a:lstStyle/>
                    <a:p>
                      <a:pPr indent="0" algn="ctr">
                        <a:buNone/>
                      </a:pP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r>
              <a:tr h="349790">
                <a:tc>
                  <a:txBody>
                    <a:bodyPr/>
                    <a:lstStyle/>
                    <a:p>
                      <a:pPr indent="0" algn="ctr">
                        <a:buNone/>
                      </a:pPr>
                      <a:r>
                        <a:rPr lang="en-US" sz="1800" dirty="0">
                          <a:solidFill>
                            <a:srgbClr val="0000CC"/>
                          </a:solidFill>
                          <a:latin typeface="Times New Roman" pitchFamily="18" charset="0"/>
                          <a:ea typeface="+mn-ea"/>
                          <a:cs typeface="Times New Roman" pitchFamily="18" charset="0"/>
                        </a:rPr>
                        <a:t>U</a:t>
                      </a:r>
                      <a:r>
                        <a:rPr lang="en-US" altLang="zh-CN" sz="1800" dirty="0">
                          <a:solidFill>
                            <a:srgbClr val="0000CC"/>
                          </a:solidFill>
                          <a:latin typeface="Times New Roman" pitchFamily="18" charset="0"/>
                          <a:ea typeface="+mn-ea"/>
                          <a:cs typeface="Times New Roman" pitchFamily="18" charset="0"/>
                        </a:rPr>
                        <a:t>-</a:t>
                      </a:r>
                      <a:r>
                        <a:rPr lang="en-US" sz="1800" dirty="0">
                          <a:solidFill>
                            <a:srgbClr val="0000CC"/>
                          </a:solidFill>
                          <a:latin typeface="Times New Roman" pitchFamily="18" charset="0"/>
                          <a:ea typeface="+mn-ea"/>
                          <a:cs typeface="Times New Roman" pitchFamily="18" charset="0"/>
                        </a:rPr>
                        <a:t>238</a:t>
                      </a:r>
                      <a:endParaRPr lang="en-US" altLang="en-US" sz="1800" b="1" dirty="0">
                        <a:solidFill>
                          <a:srgbClr val="0000CC"/>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solidFill>
                            <a:srgbClr val="0000CC"/>
                          </a:solidFill>
                          <a:latin typeface="Times New Roman" pitchFamily="18" charset="0"/>
                          <a:ea typeface="+mn-ea"/>
                          <a:cs typeface="Times New Roman" pitchFamily="18" charset="0"/>
                        </a:rPr>
                        <a:t>＜0.01</a:t>
                      </a:r>
                      <a:endParaRPr lang="en-US" altLang="en-US" sz="1800" b="0" dirty="0">
                        <a:solidFill>
                          <a:srgbClr val="0000CC"/>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smtClean="0">
                          <a:solidFill>
                            <a:srgbClr val="0000CC"/>
                          </a:solidFill>
                          <a:latin typeface="Times New Roman" pitchFamily="18" charset="0"/>
                          <a:ea typeface="+mn-ea"/>
                          <a:cs typeface="Times New Roman" pitchFamily="18" charset="0"/>
                        </a:rPr>
                        <a:t>110 </a:t>
                      </a:r>
                      <a:r>
                        <a:rPr lang="en-US" altLang="zh-CN" sz="1800" dirty="0" err="1" smtClean="0">
                          <a:solidFill>
                            <a:srgbClr val="0000CC"/>
                          </a:solidFill>
                          <a:latin typeface="Times New Roman" pitchFamily="18" charset="0"/>
                          <a:ea typeface="+mn-ea"/>
                          <a:cs typeface="Times New Roman" pitchFamily="18" charset="0"/>
                        </a:rPr>
                        <a:t>ppt</a:t>
                      </a:r>
                      <a:endParaRPr lang="en-US" altLang="en-US" sz="1800" b="0" dirty="0">
                        <a:solidFill>
                          <a:srgbClr val="0000CC"/>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smtClean="0">
                          <a:solidFill>
                            <a:srgbClr val="0000CC"/>
                          </a:solidFill>
                          <a:latin typeface="Times New Roman" pitchFamily="18" charset="0"/>
                          <a:ea typeface="+mn-ea"/>
                          <a:cs typeface="Times New Roman" pitchFamily="18" charset="0"/>
                        </a:rPr>
                        <a:t>162 </a:t>
                      </a:r>
                      <a:r>
                        <a:rPr lang="en-US" sz="1800" dirty="0" err="1" smtClean="0">
                          <a:solidFill>
                            <a:srgbClr val="0000CC"/>
                          </a:solidFill>
                          <a:latin typeface="Times New Roman" pitchFamily="18" charset="0"/>
                          <a:ea typeface="+mn-ea"/>
                          <a:cs typeface="Times New Roman" pitchFamily="18" charset="0"/>
                        </a:rPr>
                        <a:t>ppt</a:t>
                      </a:r>
                      <a:endParaRPr lang="en-US" altLang="en-US" sz="1800" b="0" dirty="0">
                        <a:solidFill>
                          <a:srgbClr val="0000CC"/>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smtClean="0">
                          <a:solidFill>
                            <a:srgbClr val="0000CC"/>
                          </a:solidFill>
                          <a:latin typeface="Times New Roman" pitchFamily="18" charset="0"/>
                          <a:ea typeface="+mn-ea"/>
                          <a:cs typeface="Times New Roman" pitchFamily="18" charset="0"/>
                        </a:rPr>
                        <a:t>16±3 </a:t>
                      </a:r>
                      <a:r>
                        <a:rPr lang="en-US" altLang="zh-CN" sz="1800" dirty="0" err="1" smtClean="0">
                          <a:solidFill>
                            <a:srgbClr val="0000CC"/>
                          </a:solidFill>
                          <a:latin typeface="Times New Roman" pitchFamily="18" charset="0"/>
                          <a:ea typeface="+mn-ea"/>
                          <a:cs typeface="Times New Roman" pitchFamily="18" charset="0"/>
                        </a:rPr>
                        <a:t>ppt</a:t>
                      </a:r>
                      <a:endParaRPr lang="en-US" altLang="en-US" sz="1800" b="0" dirty="0">
                        <a:solidFill>
                          <a:srgbClr val="0000CC"/>
                        </a:solidFill>
                        <a:latin typeface="Times New Roman" pitchFamily="18" charset="0"/>
                        <a:ea typeface="+mn-ea"/>
                        <a:cs typeface="Times New Roman" pitchFamily="18" charset="0"/>
                      </a:endParaRPr>
                    </a:p>
                  </a:txBody>
                  <a:tcPr marL="68580" marR="68580" marT="0" marB="0" anchor="ctr"/>
                </a:tc>
                <a:extLst>
                  <a:ext uri="{0D108BD9-81ED-4DB2-BD59-A6C34878D82A}">
                    <a16:rowId xmlns:a16="http://schemas.microsoft.com/office/drawing/2014/main" xmlns="" val="10001"/>
                  </a:ext>
                </a:extLst>
              </a:tr>
              <a:tr h="360040">
                <a:tc>
                  <a:txBody>
                    <a:bodyPr/>
                    <a:lstStyle/>
                    <a:p>
                      <a:pPr indent="0" algn="ctr">
                        <a:buNone/>
                      </a:pPr>
                      <a:r>
                        <a:rPr lang="en-US" sz="1800" dirty="0">
                          <a:solidFill>
                            <a:srgbClr val="0000CC"/>
                          </a:solidFill>
                          <a:latin typeface="Times New Roman" pitchFamily="18" charset="0"/>
                          <a:ea typeface="+mn-ea"/>
                          <a:cs typeface="Times New Roman" pitchFamily="18" charset="0"/>
                        </a:rPr>
                        <a:t>Th</a:t>
                      </a:r>
                      <a:r>
                        <a:rPr lang="en-US" altLang="zh-CN" sz="1800" dirty="0">
                          <a:solidFill>
                            <a:srgbClr val="0000CC"/>
                          </a:solidFill>
                          <a:latin typeface="Times New Roman" pitchFamily="18" charset="0"/>
                          <a:ea typeface="+mn-ea"/>
                          <a:cs typeface="Times New Roman" pitchFamily="18" charset="0"/>
                        </a:rPr>
                        <a:t>-</a:t>
                      </a:r>
                      <a:r>
                        <a:rPr lang="en-US" sz="1800" dirty="0">
                          <a:solidFill>
                            <a:srgbClr val="0000CC"/>
                          </a:solidFill>
                          <a:latin typeface="Times New Roman" pitchFamily="18" charset="0"/>
                          <a:ea typeface="+mn-ea"/>
                          <a:cs typeface="Times New Roman" pitchFamily="18" charset="0"/>
                        </a:rPr>
                        <a:t>232</a:t>
                      </a:r>
                      <a:endParaRPr lang="en-US" altLang="en-US" sz="1800" b="1" dirty="0">
                        <a:solidFill>
                          <a:srgbClr val="0000CC"/>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solidFill>
                            <a:srgbClr val="0000CC"/>
                          </a:solidFill>
                          <a:latin typeface="Times New Roman" pitchFamily="18" charset="0"/>
                          <a:ea typeface="+mn-ea"/>
                          <a:cs typeface="Times New Roman" pitchFamily="18" charset="0"/>
                        </a:rPr>
                        <a:t>＜0.01</a:t>
                      </a:r>
                      <a:endParaRPr lang="en-US" altLang="en-US" sz="1800" b="0" dirty="0">
                        <a:solidFill>
                          <a:srgbClr val="0000CC"/>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smtClean="0">
                          <a:solidFill>
                            <a:srgbClr val="0000CC"/>
                          </a:solidFill>
                          <a:latin typeface="Times New Roman" pitchFamily="18" charset="0"/>
                          <a:ea typeface="+mn-ea"/>
                          <a:cs typeface="Times New Roman" pitchFamily="18" charset="0"/>
                        </a:rPr>
                        <a:t>1200 </a:t>
                      </a:r>
                      <a:r>
                        <a:rPr lang="en-US" altLang="zh-CN" sz="1800" dirty="0" err="1" smtClean="0">
                          <a:solidFill>
                            <a:srgbClr val="0000CC"/>
                          </a:solidFill>
                          <a:latin typeface="Times New Roman" pitchFamily="18" charset="0"/>
                          <a:ea typeface="+mn-ea"/>
                          <a:cs typeface="Times New Roman" pitchFamily="18" charset="0"/>
                        </a:rPr>
                        <a:t>ppt</a:t>
                      </a:r>
                      <a:endParaRPr lang="en-US" altLang="en-US" sz="1800" b="0" dirty="0">
                        <a:solidFill>
                          <a:srgbClr val="0000CC"/>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smtClean="0">
                          <a:solidFill>
                            <a:srgbClr val="0000CC"/>
                          </a:solidFill>
                          <a:latin typeface="Times New Roman" pitchFamily="18" charset="0"/>
                          <a:ea typeface="+mn-ea"/>
                          <a:cs typeface="Times New Roman" pitchFamily="18" charset="0"/>
                        </a:rPr>
                        <a:t>1449 </a:t>
                      </a:r>
                      <a:r>
                        <a:rPr lang="en-US" sz="1800" dirty="0" err="1" smtClean="0">
                          <a:solidFill>
                            <a:srgbClr val="0000CC"/>
                          </a:solidFill>
                          <a:latin typeface="Times New Roman" pitchFamily="18" charset="0"/>
                          <a:ea typeface="+mn-ea"/>
                          <a:cs typeface="Times New Roman" pitchFamily="18" charset="0"/>
                        </a:rPr>
                        <a:t>ppt</a:t>
                      </a:r>
                      <a:endParaRPr lang="en-US" altLang="en-US" sz="1800" b="0" dirty="0">
                        <a:solidFill>
                          <a:srgbClr val="0000CC"/>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smtClean="0">
                          <a:solidFill>
                            <a:srgbClr val="0000CC"/>
                          </a:solidFill>
                          <a:latin typeface="Times New Roman" pitchFamily="18" charset="0"/>
                          <a:ea typeface="+mn-ea"/>
                          <a:cs typeface="Times New Roman" pitchFamily="18" charset="0"/>
                        </a:rPr>
                        <a:t>50±10 </a:t>
                      </a:r>
                      <a:r>
                        <a:rPr lang="en-US" altLang="zh-CN" sz="1800" dirty="0" err="1" smtClean="0">
                          <a:solidFill>
                            <a:srgbClr val="0000CC"/>
                          </a:solidFill>
                          <a:latin typeface="Times New Roman" pitchFamily="18" charset="0"/>
                          <a:ea typeface="+mn-ea"/>
                          <a:cs typeface="Times New Roman" pitchFamily="18" charset="0"/>
                        </a:rPr>
                        <a:t>ppt</a:t>
                      </a:r>
                      <a:endParaRPr lang="en-US" altLang="en-US" sz="1800" b="0" dirty="0">
                        <a:solidFill>
                          <a:srgbClr val="0000CC"/>
                        </a:solidFill>
                        <a:latin typeface="Times New Roman" pitchFamily="18" charset="0"/>
                        <a:ea typeface="+mn-ea"/>
                        <a:cs typeface="Times New Roman" pitchFamily="18" charset="0"/>
                      </a:endParaRPr>
                    </a:p>
                  </a:txBody>
                  <a:tcPr marL="68580" marR="68580" marT="0" marB="0" anchor="ctr"/>
                </a:tc>
                <a:extLst>
                  <a:ext uri="{0D108BD9-81ED-4DB2-BD59-A6C34878D82A}">
                    <a16:rowId xmlns:a16="http://schemas.microsoft.com/office/drawing/2014/main" xmlns="" val="10002"/>
                  </a:ext>
                </a:extLst>
              </a:tr>
              <a:tr h="349082">
                <a:tc>
                  <a:txBody>
                    <a:bodyPr/>
                    <a:lstStyle/>
                    <a:p>
                      <a:pPr algn="ctr">
                        <a:buClrTx/>
                        <a:buSzTx/>
                        <a:buFontTx/>
                        <a:buNone/>
                      </a:pPr>
                      <a:r>
                        <a:rPr lang="en-US" altLang="en-US" sz="1800" kern="1200" dirty="0">
                          <a:latin typeface="Times New Roman" pitchFamily="18" charset="0"/>
                          <a:ea typeface="+mn-ea"/>
                          <a:cs typeface="Times New Roman" pitchFamily="18" charset="0"/>
                        </a:rPr>
                        <a:t>K</a:t>
                      </a:r>
                      <a:endParaRPr lang="en-US" altLang="en-US" sz="1800" b="1" kern="120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marL="0" indent="0" algn="ctr" defTabSz="914400" rtl="0" eaLnBrk="1" latinLnBrk="0" hangingPunct="1">
                        <a:buClrTx/>
                        <a:buSzTx/>
                        <a:buFontTx/>
                        <a:buNone/>
                      </a:pPr>
                      <a:r>
                        <a:rPr lang="en-US" altLang="en-US" sz="1800" kern="1200" dirty="0">
                          <a:latin typeface="Times New Roman" pitchFamily="18" charset="0"/>
                          <a:ea typeface="+mn-ea"/>
                          <a:cs typeface="Times New Roman" pitchFamily="18" charset="0"/>
                        </a:rPr>
                        <a:t>—</a:t>
                      </a:r>
                      <a:endParaRPr lang="en-US" altLang="en-US" sz="1800" b="0" kern="120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marL="0" indent="0" algn="ctr" defTabSz="914400" rtl="0" eaLnBrk="1" latinLnBrk="0" hangingPunct="1">
                        <a:buClrTx/>
                        <a:buSzTx/>
                        <a:buFontTx/>
                        <a:buNone/>
                      </a:pPr>
                      <a:r>
                        <a:rPr lang="en-US" altLang="en-US" sz="1800" kern="1200" dirty="0">
                          <a:latin typeface="Times New Roman" pitchFamily="18" charset="0"/>
                          <a:ea typeface="+mn-ea"/>
                          <a:cs typeface="Times New Roman" pitchFamily="18" charset="0"/>
                        </a:rPr>
                        <a:t>3.12</a:t>
                      </a:r>
                      <a:endParaRPr lang="en-US" altLang="en-US" sz="1800" b="0" kern="120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marL="0" indent="0" algn="ctr" defTabSz="914400" rtl="0" eaLnBrk="1" latinLnBrk="0" hangingPunct="1">
                        <a:buClrTx/>
                        <a:buSzTx/>
                        <a:buFontTx/>
                        <a:buNone/>
                      </a:pPr>
                      <a:r>
                        <a:rPr lang="en-US" altLang="en-US" sz="1800" kern="1200" dirty="0">
                          <a:latin typeface="Times New Roman" pitchFamily="18" charset="0"/>
                          <a:ea typeface="+mn-ea"/>
                          <a:cs typeface="Times New Roman" pitchFamily="18" charset="0"/>
                        </a:rPr>
                        <a:t>26.6</a:t>
                      </a:r>
                      <a:endParaRPr lang="en-US" altLang="en-US" sz="1800" b="0" kern="120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marL="0" indent="0" algn="ctr" defTabSz="914400" rtl="0" eaLnBrk="1" latinLnBrk="0" hangingPunct="1">
                        <a:buClrTx/>
                        <a:buSzTx/>
                        <a:buFontTx/>
                        <a:buNone/>
                      </a:pPr>
                      <a:r>
                        <a:rPr lang="en-US" altLang="en-US" sz="1800" kern="1200" dirty="0">
                          <a:latin typeface="Times New Roman" pitchFamily="18" charset="0"/>
                          <a:ea typeface="+mn-ea"/>
                          <a:cs typeface="Times New Roman" pitchFamily="18" charset="0"/>
                        </a:rPr>
                        <a:t>16±3.2</a:t>
                      </a:r>
                      <a:endParaRPr lang="en-US" altLang="en-US" sz="1800" b="0" kern="1200" dirty="0">
                        <a:solidFill>
                          <a:schemeClr val="tx2"/>
                        </a:solidFill>
                        <a:latin typeface="Times New Roman" pitchFamily="18" charset="0"/>
                        <a:ea typeface="+mn-ea"/>
                        <a:cs typeface="Times New Roman" pitchFamily="18" charset="0"/>
                      </a:endParaRPr>
                    </a:p>
                  </a:txBody>
                  <a:tcPr anchor="ctr"/>
                </a:tc>
              </a:tr>
              <a:tr h="349082">
                <a:tc>
                  <a:txBody>
                    <a:bodyPr/>
                    <a:lstStyle/>
                    <a:p>
                      <a:pPr indent="0" algn="ctr">
                        <a:buNone/>
                      </a:pPr>
                      <a:r>
                        <a:rPr lang="en-US" sz="1800" dirty="0">
                          <a:latin typeface="Times New Roman" pitchFamily="18" charset="0"/>
                          <a:ea typeface="+mn-ea"/>
                          <a:cs typeface="Times New Roman" pitchFamily="18" charset="0"/>
                        </a:rPr>
                        <a:t>W </a:t>
                      </a:r>
                      <a:endParaRPr lang="en-US" altLang="en-US" sz="1800" b="1"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＜1000</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192</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626</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03"/>
                  </a:ext>
                </a:extLst>
              </a:tr>
              <a:tr h="409659">
                <a:tc>
                  <a:txBody>
                    <a:bodyPr/>
                    <a:lstStyle/>
                    <a:p>
                      <a:pPr indent="0" algn="ctr">
                        <a:buNone/>
                      </a:pPr>
                      <a:r>
                        <a:rPr lang="en-US" sz="1800" dirty="0">
                          <a:latin typeface="Times New Roman" pitchFamily="18" charset="0"/>
                          <a:ea typeface="+mn-ea"/>
                          <a:cs typeface="Times New Roman" pitchFamily="18" charset="0"/>
                        </a:rPr>
                        <a:t>Si </a:t>
                      </a:r>
                      <a:endParaRPr lang="en-US" altLang="en-US" sz="1800" b="1"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＜50</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0.1</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　</a:t>
                      </a:r>
                      <a:r>
                        <a:rPr lang="en-US" altLang="en-US" sz="1800" dirty="0" smtClean="0">
                          <a:latin typeface="Times New Roman" pitchFamily="18" charset="0"/>
                          <a:ea typeface="+mn-ea"/>
                          <a:cs typeface="Times New Roman" pitchFamily="18" charset="0"/>
                          <a:sym typeface="+mn-ea"/>
                        </a:rPr>
                        <a:t>—</a:t>
                      </a:r>
                      <a:endParaRPr lang="en-US" altLang="en-US" sz="1800" dirty="0">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04"/>
                  </a:ext>
                </a:extLst>
              </a:tr>
              <a:tr h="349082">
                <a:tc>
                  <a:txBody>
                    <a:bodyPr/>
                    <a:lstStyle/>
                    <a:p>
                      <a:pPr indent="0" algn="ctr">
                        <a:buNone/>
                      </a:pPr>
                      <a:r>
                        <a:rPr lang="en-US" sz="1800" dirty="0">
                          <a:latin typeface="Times New Roman" pitchFamily="18" charset="0"/>
                          <a:ea typeface="+mn-ea"/>
                          <a:cs typeface="Times New Roman" pitchFamily="18" charset="0"/>
                        </a:rPr>
                        <a:t>Al </a:t>
                      </a:r>
                      <a:endParaRPr lang="en-US" altLang="en-US" sz="1800" b="1"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a:latin typeface="Times New Roman" pitchFamily="18" charset="0"/>
                          <a:ea typeface="+mn-ea"/>
                          <a:cs typeface="Times New Roman" pitchFamily="18" charset="0"/>
                        </a:rPr>
                        <a:t>＜30</a:t>
                      </a:r>
                      <a:endParaRPr lang="en-US" altLang="en-US" sz="1800" b="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0.1</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1.11</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05"/>
                  </a:ext>
                </a:extLst>
              </a:tr>
              <a:tr h="349082">
                <a:tc>
                  <a:txBody>
                    <a:bodyPr/>
                    <a:lstStyle/>
                    <a:p>
                      <a:pPr indent="0" algn="ctr">
                        <a:buNone/>
                      </a:pPr>
                      <a:r>
                        <a:rPr lang="en-US" sz="1800">
                          <a:latin typeface="Times New Roman" pitchFamily="18" charset="0"/>
                          <a:ea typeface="+mn-ea"/>
                          <a:cs typeface="Times New Roman" pitchFamily="18" charset="0"/>
                        </a:rPr>
                        <a:t>Fe </a:t>
                      </a:r>
                      <a:endParaRPr lang="en-US" altLang="en-US" sz="1800" b="1">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a:latin typeface="Times New Roman" pitchFamily="18" charset="0"/>
                          <a:ea typeface="+mn-ea"/>
                          <a:cs typeface="Times New Roman" pitchFamily="18" charset="0"/>
                        </a:rPr>
                        <a:t>＜30</a:t>
                      </a:r>
                      <a:endParaRPr lang="en-US" altLang="en-US" sz="1800" b="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0.5</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6.74</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06"/>
                  </a:ext>
                </a:extLst>
              </a:tr>
              <a:tr h="349082">
                <a:tc>
                  <a:txBody>
                    <a:bodyPr/>
                    <a:lstStyle/>
                    <a:p>
                      <a:pPr indent="0" algn="ctr">
                        <a:buNone/>
                      </a:pPr>
                      <a:r>
                        <a:rPr lang="en-US" sz="1800">
                          <a:latin typeface="Times New Roman" pitchFamily="18" charset="0"/>
                          <a:ea typeface="+mn-ea"/>
                          <a:cs typeface="Times New Roman" pitchFamily="18" charset="0"/>
                        </a:rPr>
                        <a:t>Ti </a:t>
                      </a:r>
                      <a:endParaRPr lang="en-US" altLang="en-US" sz="1800" b="1">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＜30</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0.1</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1.09</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07"/>
                  </a:ext>
                </a:extLst>
              </a:tr>
              <a:tr h="349082">
                <a:tc>
                  <a:txBody>
                    <a:bodyPr/>
                    <a:lstStyle/>
                    <a:p>
                      <a:pPr indent="0" algn="ctr">
                        <a:buNone/>
                      </a:pPr>
                      <a:r>
                        <a:rPr lang="en-US" sz="1800">
                          <a:latin typeface="Times New Roman" pitchFamily="18" charset="0"/>
                          <a:ea typeface="+mn-ea"/>
                          <a:cs typeface="Times New Roman" pitchFamily="18" charset="0"/>
                        </a:rPr>
                        <a:t>Ni </a:t>
                      </a:r>
                      <a:endParaRPr lang="en-US" altLang="en-US" sz="1800" b="1">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a:latin typeface="Times New Roman" pitchFamily="18" charset="0"/>
                          <a:ea typeface="+mn-ea"/>
                          <a:cs typeface="Times New Roman" pitchFamily="18" charset="0"/>
                        </a:rPr>
                        <a:t>＜30</a:t>
                      </a:r>
                      <a:endParaRPr lang="en-US" altLang="en-US" sz="1800" b="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1.7</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0.35</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08"/>
                  </a:ext>
                </a:extLst>
              </a:tr>
              <a:tr h="349082">
                <a:tc>
                  <a:txBody>
                    <a:bodyPr/>
                    <a:lstStyle/>
                    <a:p>
                      <a:pPr indent="0" algn="ctr">
                        <a:buNone/>
                      </a:pPr>
                      <a:r>
                        <a:rPr lang="en-US" sz="1800">
                          <a:latin typeface="Times New Roman" pitchFamily="18" charset="0"/>
                          <a:ea typeface="+mn-ea"/>
                          <a:cs typeface="Times New Roman" pitchFamily="18" charset="0"/>
                        </a:rPr>
                        <a:t>Sc </a:t>
                      </a:r>
                      <a:endParaRPr lang="en-US" altLang="en-US" sz="1800" b="1">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a:latin typeface="Times New Roman" pitchFamily="18" charset="0"/>
                          <a:ea typeface="+mn-ea"/>
                          <a:cs typeface="Times New Roman" pitchFamily="18" charset="0"/>
                        </a:rPr>
                        <a:t>＜30</a:t>
                      </a:r>
                      <a:endParaRPr lang="en-US" altLang="en-US" sz="1800" b="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0.1</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0.38</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09"/>
                  </a:ext>
                </a:extLst>
              </a:tr>
              <a:tr h="349082">
                <a:tc>
                  <a:txBody>
                    <a:bodyPr/>
                    <a:lstStyle/>
                    <a:p>
                      <a:pPr indent="0" algn="ctr">
                        <a:buNone/>
                      </a:pPr>
                      <a:r>
                        <a:rPr lang="en-US" sz="1800">
                          <a:latin typeface="Times New Roman" pitchFamily="18" charset="0"/>
                          <a:ea typeface="+mn-ea"/>
                          <a:cs typeface="Times New Roman" pitchFamily="18" charset="0"/>
                        </a:rPr>
                        <a:t>Cr </a:t>
                      </a:r>
                      <a:endParaRPr lang="en-US" altLang="en-US" sz="1800" b="1">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a:latin typeface="Times New Roman" pitchFamily="18" charset="0"/>
                          <a:ea typeface="+mn-ea"/>
                          <a:cs typeface="Times New Roman" pitchFamily="18" charset="0"/>
                        </a:rPr>
                        <a:t>＜30</a:t>
                      </a:r>
                      <a:endParaRPr lang="en-US" altLang="en-US" sz="1800" b="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0.1</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a:latin typeface="Times New Roman" pitchFamily="18" charset="0"/>
                          <a:ea typeface="+mn-ea"/>
                          <a:cs typeface="Times New Roman" pitchFamily="18" charset="0"/>
                        </a:rPr>
                        <a:t>0.72</a:t>
                      </a:r>
                      <a:endParaRPr lang="en-US" altLang="en-US" sz="1800" b="0">
                        <a:solidFill>
                          <a:schemeClr val="tx2"/>
                        </a:solidFill>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10"/>
                  </a:ext>
                </a:extLst>
              </a:tr>
              <a:tr h="349082">
                <a:tc>
                  <a:txBody>
                    <a:bodyPr/>
                    <a:lstStyle/>
                    <a:p>
                      <a:pPr indent="0" algn="ctr">
                        <a:buNone/>
                      </a:pPr>
                      <a:r>
                        <a:rPr lang="en-US" sz="1800">
                          <a:latin typeface="Times New Roman" pitchFamily="18" charset="0"/>
                          <a:ea typeface="+mn-ea"/>
                          <a:cs typeface="Times New Roman" pitchFamily="18" charset="0"/>
                        </a:rPr>
                        <a:t>Mn </a:t>
                      </a:r>
                      <a:endParaRPr lang="en-US" altLang="en-US" sz="1800" b="1">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a:latin typeface="Times New Roman" pitchFamily="18" charset="0"/>
                          <a:ea typeface="+mn-ea"/>
                          <a:cs typeface="Times New Roman" pitchFamily="18" charset="0"/>
                        </a:rPr>
                        <a:t>＜30</a:t>
                      </a:r>
                      <a:endParaRPr lang="en-US" altLang="en-US" sz="1800" b="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0.1</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indent="0" algn="ctr">
                        <a:buNone/>
                      </a:pPr>
                      <a:r>
                        <a:rPr lang="en-US" sz="1800" dirty="0">
                          <a:latin typeface="Times New Roman" pitchFamily="18" charset="0"/>
                          <a:ea typeface="+mn-ea"/>
                          <a:cs typeface="Times New Roman" pitchFamily="18" charset="0"/>
                        </a:rPr>
                        <a:t>0.04</a:t>
                      </a:r>
                      <a:endParaRPr lang="en-US" altLang="en-US" sz="1800" b="0" dirty="0">
                        <a:solidFill>
                          <a:schemeClr val="tx2"/>
                        </a:solidFill>
                        <a:latin typeface="Times New Roman" pitchFamily="18" charset="0"/>
                        <a:ea typeface="+mn-ea"/>
                        <a:cs typeface="Times New Roman" pitchFamily="18" charset="0"/>
                      </a:endParaRPr>
                    </a:p>
                  </a:txBody>
                  <a:tcPr marL="68580" marR="68580" marT="0" marB="0" anchor="ctr"/>
                </a:tc>
                <a:tc>
                  <a:txBody>
                    <a:bodyPr/>
                    <a:lstStyle/>
                    <a:p>
                      <a:pPr algn="ctr">
                        <a:buClrTx/>
                        <a:buSzTx/>
                        <a:buFontTx/>
                        <a:buNone/>
                      </a:pPr>
                      <a:r>
                        <a:rPr lang="en-US" altLang="en-US" sz="1800" dirty="0">
                          <a:latin typeface="Times New Roman" pitchFamily="18" charset="0"/>
                          <a:ea typeface="+mn-ea"/>
                          <a:cs typeface="Times New Roman" pitchFamily="18" charset="0"/>
                        </a:rPr>
                        <a:t>—</a:t>
                      </a:r>
                      <a:endParaRPr lang="en-US" altLang="en-US" sz="1800" dirty="0">
                        <a:solidFill>
                          <a:schemeClr val="tx2"/>
                        </a:solidFill>
                        <a:latin typeface="Times New Roman" pitchFamily="18" charset="0"/>
                        <a:ea typeface="+mn-ea"/>
                        <a:cs typeface="Times New Roman" pitchFamily="18" charset="0"/>
                      </a:endParaRPr>
                    </a:p>
                  </a:txBody>
                  <a:tcPr anchor="ctr"/>
                </a:tc>
                <a:extLst>
                  <a:ext uri="{0D108BD9-81ED-4DB2-BD59-A6C34878D82A}">
                    <a16:rowId xmlns:a16="http://schemas.microsoft.com/office/drawing/2014/main" xmlns="" val="10011"/>
                  </a:ext>
                </a:extLst>
              </a:tr>
            </a:tbl>
          </a:graphicData>
        </a:graphic>
      </p:graphicFrame>
      <p:sp>
        <p:nvSpPr>
          <p:cNvPr id="5" name="标题 1"/>
          <p:cNvSpPr txBox="1">
            <a:spLocks/>
          </p:cNvSpPr>
          <p:nvPr/>
        </p:nvSpPr>
        <p:spPr>
          <a:xfrm>
            <a:off x="1631504" y="476672"/>
            <a:ext cx="9072563" cy="73622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IPC </a:t>
            </a:r>
            <a:r>
              <a:rPr kumimoji="0" lang="en-US" altLang="zh-CN" sz="3600" b="1" i="0" u="none" strike="noStrike" kern="1200" cap="none" spc="0" normalizeH="0" baseline="30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100</a:t>
            </a: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MoO</a:t>
            </a:r>
            <a:r>
              <a:rPr kumimoji="0" lang="en-US" altLang="zh-CN" sz="36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a:t>
            </a:r>
            <a:r>
              <a:rPr lang="zh-CN" altLang="en-US" sz="36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结果比对</a:t>
            </a:r>
            <a:endPar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DC2B8DA6-A580-462F-BEC7-C9425A91E20E}" type="slidenum">
              <a:rPr lang="en-US" altLang="zh-CN" smtClean="0"/>
              <a:pPr/>
              <a:t>6</a:t>
            </a:fld>
            <a:endParaRPr lang="en-US" altLang="en-US" dirty="0"/>
          </a:p>
        </p:txBody>
      </p:sp>
      <p:sp>
        <p:nvSpPr>
          <p:cNvPr id="5" name="标题 1"/>
          <p:cNvSpPr txBox="1">
            <a:spLocks/>
          </p:cNvSpPr>
          <p:nvPr/>
        </p:nvSpPr>
        <p:spPr>
          <a:xfrm>
            <a:off x="7320136" y="1"/>
            <a:ext cx="4464496"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IPC </a:t>
            </a:r>
            <a:r>
              <a:rPr kumimoji="0" lang="en-US" altLang="zh-CN" sz="2400" b="1" i="0" u="none" strike="noStrike" kern="1200" cap="none" spc="0" normalizeH="0" baseline="30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100</a:t>
            </a:r>
            <a:r>
              <a:rPr kumimoji="0" lang="en-US" altLang="zh-CN" sz="24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MoO</a:t>
            </a:r>
            <a:r>
              <a:rPr kumimoji="0" lang="en-US" altLang="zh-CN" sz="24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en-US" altLang="zh-CN" sz="24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24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a:t>
            </a:r>
            <a:r>
              <a:rPr lang="zh-CN" altLang="en-US" sz="24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结果比对</a:t>
            </a:r>
            <a:endParaRPr kumimoji="0" lang="en-US" altLang="zh-CN" sz="24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7" name="表格 2"/>
          <p:cNvGraphicFramePr/>
          <p:nvPr>
            <p:custDataLst>
              <p:tags r:id="rId1"/>
            </p:custDataLst>
            <p:extLst>
              <p:ext uri="{D42A27DB-BD31-4B8C-83A1-F6EECF244321}">
                <p14:modId xmlns:p14="http://schemas.microsoft.com/office/powerpoint/2010/main" xmlns="" val="4180883024"/>
              </p:ext>
            </p:extLst>
          </p:nvPr>
        </p:nvGraphicFramePr>
        <p:xfrm>
          <a:off x="551384" y="836712"/>
          <a:ext cx="10943590" cy="5346700"/>
        </p:xfrm>
        <a:graphic>
          <a:graphicData uri="http://schemas.openxmlformats.org/drawingml/2006/table">
            <a:tbl>
              <a:tblPr firstRow="1" bandRow="1">
                <a:tableStyleId>{5940675A-B579-460E-94D1-54222C63F5DA}</a:tableStyleId>
              </a:tblPr>
              <a:tblGrid>
                <a:gridCol w="1313180">
                  <a:extLst>
                    <a:ext uri="{9D8B030D-6E8A-4147-A177-3AD203B41FA5}">
                      <a16:colId xmlns:a16="http://schemas.microsoft.com/office/drawing/2014/main" xmlns="" val="20000"/>
                    </a:ext>
                  </a:extLst>
                </a:gridCol>
                <a:gridCol w="2187575">
                  <a:extLst>
                    <a:ext uri="{9D8B030D-6E8A-4147-A177-3AD203B41FA5}">
                      <a16:colId xmlns:a16="http://schemas.microsoft.com/office/drawing/2014/main" xmlns="" val="20001"/>
                    </a:ext>
                  </a:extLst>
                </a:gridCol>
                <a:gridCol w="2092960">
                  <a:extLst>
                    <a:ext uri="{9D8B030D-6E8A-4147-A177-3AD203B41FA5}">
                      <a16:colId xmlns:a16="http://schemas.microsoft.com/office/drawing/2014/main" xmlns="" val="20002"/>
                    </a:ext>
                  </a:extLst>
                </a:gridCol>
                <a:gridCol w="2076450">
                  <a:extLst>
                    <a:ext uri="{9D8B030D-6E8A-4147-A177-3AD203B41FA5}">
                      <a16:colId xmlns:a16="http://schemas.microsoft.com/office/drawing/2014/main" xmlns="" val="20003"/>
                    </a:ext>
                  </a:extLst>
                </a:gridCol>
                <a:gridCol w="3273425">
                  <a:extLst>
                    <a:ext uri="{9D8B030D-6E8A-4147-A177-3AD203B41FA5}">
                      <a16:colId xmlns:a16="http://schemas.microsoft.com/office/drawing/2014/main" xmlns="" val="20004"/>
                    </a:ext>
                  </a:extLst>
                </a:gridCol>
              </a:tblGrid>
              <a:tr h="690880">
                <a:tc>
                  <a:txBody>
                    <a:bodyPr/>
                    <a:lstStyle/>
                    <a:p>
                      <a:pPr algn="ctr">
                        <a:lnSpc>
                          <a:spcPct val="190000"/>
                        </a:lnSpc>
                        <a:buNone/>
                      </a:pPr>
                      <a:r>
                        <a:rPr lang="en-US" altLang="zh-CN" sz="1800" b="1" dirty="0">
                          <a:solidFill>
                            <a:schemeClr val="tx2"/>
                          </a:solidFill>
                        </a:rPr>
                        <a:t>Element</a:t>
                      </a:r>
                    </a:p>
                  </a:txBody>
                  <a:tcPr>
                    <a:solidFill>
                      <a:schemeClr val="bg1"/>
                    </a:solidFill>
                  </a:tcPr>
                </a:tc>
                <a:tc>
                  <a:txBody>
                    <a:bodyPr/>
                    <a:lstStyle/>
                    <a:p>
                      <a:pPr algn="ctr">
                        <a:lnSpc>
                          <a:spcPct val="190000"/>
                        </a:lnSpc>
                        <a:buNone/>
                      </a:pPr>
                      <a:r>
                        <a:rPr lang="en-US" altLang="zh-CN" sz="1800" b="1" dirty="0" err="1">
                          <a:solidFill>
                            <a:schemeClr val="tx2"/>
                          </a:solidFill>
                        </a:rPr>
                        <a:t>Requirement,ppm</a:t>
                      </a:r>
                      <a:endParaRPr lang="en-US" altLang="zh-CN" sz="1800" b="1" dirty="0">
                        <a:solidFill>
                          <a:schemeClr val="tx2"/>
                        </a:solidFill>
                      </a:endParaRPr>
                    </a:p>
                  </a:txBody>
                  <a:tcPr>
                    <a:solidFill>
                      <a:schemeClr val="bg1"/>
                    </a:solidFill>
                  </a:tcPr>
                </a:tc>
                <a:tc>
                  <a:txBody>
                    <a:bodyPr/>
                    <a:lstStyle/>
                    <a:p>
                      <a:pPr algn="ctr">
                        <a:lnSpc>
                          <a:spcPct val="120000"/>
                        </a:lnSpc>
                        <a:buNone/>
                      </a:pPr>
                      <a:r>
                        <a:rPr lang="en-US" altLang="zh-CN" sz="1800" dirty="0" smtClean="0">
                          <a:latin typeface="Times New Roman" pitchFamily="18" charset="0"/>
                          <a:ea typeface="+mn-ea"/>
                          <a:cs typeface="Times New Roman" pitchFamily="18" charset="0"/>
                          <a:sym typeface="+mn-ea"/>
                        </a:rPr>
                        <a:t>IPC</a:t>
                      </a:r>
                      <a:endParaRPr lang="zh-CN" altLang="en-US" sz="1800" b="1" dirty="0">
                        <a:solidFill>
                          <a:schemeClr val="tx2"/>
                        </a:solidFill>
                        <a:latin typeface="Times New Roman" pitchFamily="18" charset="0"/>
                        <a:ea typeface="+mn-ea"/>
                        <a:cs typeface="Times New Roman" pitchFamily="18" charset="0"/>
                        <a:sym typeface="+mn-ea"/>
                      </a:endParaRPr>
                    </a:p>
                  </a:txBody>
                  <a:tcPr anchor="ctr">
                    <a:solidFill>
                      <a:schemeClr val="bg1"/>
                    </a:solidFill>
                  </a:tcPr>
                </a:tc>
                <a:tc>
                  <a:txBody>
                    <a:bodyPr/>
                    <a:lstStyle/>
                    <a:p>
                      <a:pPr algn="ctr">
                        <a:lnSpc>
                          <a:spcPct val="120000"/>
                        </a:lnSpc>
                        <a:buNone/>
                      </a:pPr>
                      <a:r>
                        <a:rPr lang="en-US" altLang="zh-CN" sz="1800" dirty="0" smtClean="0">
                          <a:latin typeface="Times New Roman" pitchFamily="18" charset="0"/>
                          <a:ea typeface="+mn-ea"/>
                          <a:cs typeface="Times New Roman" pitchFamily="18" charset="0"/>
                          <a:sym typeface="+mn-ea"/>
                        </a:rPr>
                        <a:t>SINAP</a:t>
                      </a:r>
                      <a:endParaRPr lang="en-US" altLang="zh-CN" sz="1800" b="1" dirty="0">
                        <a:solidFill>
                          <a:schemeClr val="tx2"/>
                        </a:solidFill>
                        <a:latin typeface="Times New Roman" pitchFamily="18" charset="0"/>
                        <a:ea typeface="+mn-ea"/>
                        <a:cs typeface="Times New Roman" pitchFamily="18" charset="0"/>
                        <a:sym typeface="+mn-ea"/>
                      </a:endParaRPr>
                    </a:p>
                  </a:txBody>
                  <a:tcPr anchor="ctr">
                    <a:solidFill>
                      <a:schemeClr val="bg1"/>
                    </a:solidFill>
                  </a:tcPr>
                </a:tc>
                <a:tc>
                  <a:txBody>
                    <a:bodyPr/>
                    <a:lstStyle/>
                    <a:p>
                      <a:pPr algn="ctr">
                        <a:lnSpc>
                          <a:spcPct val="120000"/>
                        </a:lnSpc>
                        <a:buNone/>
                      </a:pPr>
                      <a:r>
                        <a:rPr lang="en-US" altLang="zh-CN" sz="1800" dirty="0" smtClean="0">
                          <a:latin typeface="Times New Roman" pitchFamily="18" charset="0"/>
                          <a:ea typeface="+mn-ea"/>
                          <a:cs typeface="Times New Roman" pitchFamily="18" charset="0"/>
                          <a:sym typeface="+mn-ea"/>
                        </a:rPr>
                        <a:t>LNGS</a:t>
                      </a:r>
                      <a:endParaRPr lang="zh-CN" altLang="en-US" sz="1800" b="1" dirty="0">
                        <a:solidFill>
                          <a:schemeClr val="tx2"/>
                        </a:solidFill>
                        <a:latin typeface="Times New Roman" pitchFamily="18" charset="0"/>
                        <a:ea typeface="+mn-ea"/>
                        <a:cs typeface="Times New Roman" pitchFamily="18" charset="0"/>
                        <a:sym typeface="+mn-ea"/>
                      </a:endParaRPr>
                    </a:p>
                  </a:txBody>
                  <a:tcPr anchor="ctr">
                    <a:solidFill>
                      <a:schemeClr val="bg1"/>
                    </a:solidFill>
                  </a:tcPr>
                </a:tc>
                <a:extLst>
                  <a:ext uri="{0D108BD9-81ED-4DB2-BD59-A6C34878D82A}">
                    <a16:rowId xmlns:a16="http://schemas.microsoft.com/office/drawing/2014/main" xmlns="" val="10000"/>
                  </a:ext>
                </a:extLst>
              </a:tr>
              <a:tr h="327025">
                <a:tc>
                  <a:txBody>
                    <a:bodyPr/>
                    <a:lstStyle/>
                    <a:p>
                      <a:pPr indent="0" algn="ctr">
                        <a:buNone/>
                      </a:pPr>
                      <a:r>
                        <a:rPr lang="en-US" sz="1400" b="1" dirty="0">
                          <a:solidFill>
                            <a:schemeClr val="tx2"/>
                          </a:solidFill>
                          <a:latin typeface="Times New Roman" panose="02020603050405020304" pitchFamily="18" charset="0"/>
                          <a:cs typeface="Times New Roman" panose="02020603050405020304" pitchFamily="18" charset="0"/>
                        </a:rPr>
                        <a:t>Co </a:t>
                      </a:r>
                      <a:endParaRPr lang="en-US" altLang="en-US" sz="14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indent="0" algn="ctr">
                        <a:buNone/>
                      </a:pPr>
                      <a:r>
                        <a:rPr lang="en-US" sz="1400" b="0" dirty="0">
                          <a:solidFill>
                            <a:schemeClr val="tx2"/>
                          </a:solidFill>
                          <a:latin typeface="宋体" panose="02010600030101010101" pitchFamily="2" charset="-122"/>
                          <a:ea typeface="宋体" panose="02010600030101010101" pitchFamily="2" charset="-122"/>
                          <a:cs typeface="宋体" panose="02010600030101010101" pitchFamily="2" charset="-122"/>
                        </a:rPr>
                        <a:t>＜30</a:t>
                      </a:r>
                      <a:endParaRPr lang="en-US" altLang="en-US" sz="1400" b="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solidFill>
                      <a:schemeClr val="bg1"/>
                    </a:solidFill>
                  </a:tcPr>
                </a:tc>
                <a:tc>
                  <a:txBody>
                    <a:bodyPr/>
                    <a:lstStyle/>
                    <a:p>
                      <a:pPr indent="0" algn="ctr">
                        <a:buNone/>
                      </a:pPr>
                      <a:r>
                        <a:rPr lang="en-US" sz="1400" b="0" dirty="0">
                          <a:solidFill>
                            <a:schemeClr val="tx2"/>
                          </a:solidFill>
                          <a:latin typeface="Times New Roman" panose="02020603050405020304" pitchFamily="18" charset="0"/>
                          <a:cs typeface="Times New Roman" panose="02020603050405020304" pitchFamily="18" charset="0"/>
                        </a:rPr>
                        <a:t>0.1</a:t>
                      </a:r>
                      <a:endParaRPr lang="en-US" altLang="en-US" sz="1400" b="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indent="0" algn="ctr">
                        <a:buNone/>
                      </a:pPr>
                      <a:r>
                        <a:rPr lang="en-US" sz="1400" b="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solidFill>
                      <a:schemeClr val="bg1"/>
                    </a:solidFill>
                  </a:tcPr>
                </a:tc>
                <a:tc>
                  <a:txBody>
                    <a:bodyPr/>
                    <a:lstStyle/>
                    <a:p>
                      <a:pPr algn="ctr">
                        <a:buClrTx/>
                        <a:buSzTx/>
                        <a:buFontTx/>
                        <a:buNone/>
                      </a:pPr>
                      <a:r>
                        <a:rPr lang="en-US" altLang="en-US" sz="1800" dirty="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Zn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0.39</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1"/>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Sr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2"/>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Zr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0.2</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3"/>
                  </a:ext>
                </a:extLst>
              </a:tr>
              <a:tr h="327025">
                <a:tc>
                  <a:txBody>
                    <a:bodyPr/>
                    <a:lstStyle/>
                    <a:p>
                      <a:pPr algn="ctr">
                        <a:buClrTx/>
                        <a:buSzTx/>
                        <a:buFontTx/>
                        <a:buNone/>
                      </a:pPr>
                      <a:r>
                        <a:rPr lang="en-US" altLang="en-US" sz="1400" b="1" kern="1200">
                          <a:solidFill>
                            <a:schemeClr val="tx2"/>
                          </a:solidFill>
                          <a:latin typeface="Times New Roman" panose="02020603050405020304" pitchFamily="18" charset="0"/>
                          <a:ea typeface="+mn-ea"/>
                          <a:cs typeface="Times New Roman" panose="02020603050405020304" pitchFamily="18" charset="0"/>
                        </a:rPr>
                        <a:t>Nb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4"/>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Cd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0.96</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5"/>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Sn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1.6</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3.22</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6"/>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Sb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smtClean="0">
                          <a:solidFill>
                            <a:schemeClr val="tx2"/>
                          </a:solidFill>
                          <a:latin typeface="宋体" panose="02010600030101010101" pitchFamily="2" charset="-122"/>
                          <a:ea typeface="宋体" panose="02010600030101010101" pitchFamily="2" charset="-122"/>
                          <a:cs typeface="宋体" panose="02010600030101010101" pitchFamily="2" charset="-122"/>
                        </a:rPr>
                        <a:t>-</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7"/>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Ba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smtClean="0">
                          <a:solidFill>
                            <a:schemeClr val="tx2"/>
                          </a:solidFill>
                          <a:latin typeface="宋体" panose="02010600030101010101" pitchFamily="2" charset="-122"/>
                          <a:ea typeface="宋体" panose="02010600030101010101" pitchFamily="2" charset="-122"/>
                          <a:cs typeface="宋体" panose="02010600030101010101" pitchFamily="2" charset="-122"/>
                        </a:rPr>
                        <a:t>0.05</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8"/>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Hf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09"/>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Ta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10"/>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Pb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11"/>
                  </a:ext>
                </a:extLst>
              </a:tr>
              <a:tr h="327025">
                <a:tc>
                  <a:txBody>
                    <a:bodyPr/>
                    <a:lstStyle/>
                    <a:p>
                      <a:pPr algn="ctr">
                        <a:buClrTx/>
                        <a:buSzTx/>
                        <a:buFontTx/>
                        <a:buNone/>
                      </a:pPr>
                      <a:r>
                        <a:rPr lang="en-US" altLang="en-US" sz="1400" b="1" kern="1200" dirty="0">
                          <a:solidFill>
                            <a:schemeClr val="tx2"/>
                          </a:solidFill>
                          <a:latin typeface="Times New Roman" panose="02020603050405020304" pitchFamily="18" charset="0"/>
                          <a:ea typeface="+mn-ea"/>
                          <a:cs typeface="Times New Roman" panose="02020603050405020304" pitchFamily="18" charset="0"/>
                        </a:rPr>
                        <a:t>Bi </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a:solidFill>
                            <a:schemeClr val="tx2"/>
                          </a:solidFill>
                          <a:latin typeface="宋体" panose="02010600030101010101" pitchFamily="2" charset="-122"/>
                          <a:ea typeface="宋体" panose="02010600030101010101" pitchFamily="2" charset="-122"/>
                          <a:cs typeface="宋体" panose="02010600030101010101" pitchFamily="2" charset="-122"/>
                        </a:rPr>
                        <a:t>＜30</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0.1</a:t>
                      </a:r>
                    </a:p>
                  </a:txBody>
                  <a:tcPr marL="68580" marR="68580" marT="0" marB="0" anchor="ctr">
                    <a:solidFill>
                      <a:schemeClr val="bg1"/>
                    </a:solidFill>
                  </a:tcPr>
                </a:tc>
                <a:tc>
                  <a:txBody>
                    <a:bodyPr/>
                    <a:lstStyle/>
                    <a:p>
                      <a:pPr marL="0" indent="0" algn="ctr" defTabSz="914400" rtl="0" eaLnBrk="1" latinLnBrk="0" hangingPunct="1">
                        <a:buClrTx/>
                        <a:buSzTx/>
                        <a:buFontTx/>
                        <a:buNone/>
                      </a:pPr>
                      <a:r>
                        <a:rPr lang="en-US" altLang="en-US" sz="1400" b="0" kern="120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a:solidFill>
                      <a:schemeClr val="bg1"/>
                    </a:solidFill>
                  </a:tcPr>
                </a:tc>
                <a:tc>
                  <a:txBody>
                    <a:bodyPr/>
                    <a:lstStyle/>
                    <a:p>
                      <a:pPr marL="0" indent="0" algn="ctr" defTabSz="914400" rtl="0" eaLnBrk="1" latinLnBrk="0" hangingPunct="1">
                        <a:buClrTx/>
                        <a:buSzTx/>
                        <a:buFontTx/>
                        <a:buNone/>
                      </a:pPr>
                      <a:r>
                        <a:rPr lang="en-US" altLang="en-US" sz="1400" b="0" kern="1200" dirty="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extLst>
                  <a:ext uri="{0D108BD9-81ED-4DB2-BD59-A6C34878D82A}">
                    <a16:rowId xmlns:a16="http://schemas.microsoft.com/office/drawing/2014/main" xmlns="" val="10012"/>
                  </a:ext>
                </a:extLst>
              </a:tr>
              <a:tr h="327025">
                <a:tc>
                  <a:txBody>
                    <a:bodyPr/>
                    <a:lstStyle/>
                    <a:p>
                      <a:pPr indent="0" algn="ctr">
                        <a:buNone/>
                      </a:pPr>
                      <a:r>
                        <a:rPr lang="en-US" altLang="en-US" sz="14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Cu</a:t>
                      </a:r>
                    </a:p>
                  </a:txBody>
                  <a:tcPr marL="68580" marR="68580" marT="0" marB="0" anchor="ctr">
                    <a:solidFill>
                      <a:schemeClr val="bg1"/>
                    </a:solidFill>
                  </a:tcPr>
                </a:tc>
                <a:tc>
                  <a:txBody>
                    <a:bodyPr/>
                    <a:lstStyle/>
                    <a:p>
                      <a:pPr indent="0" algn="ctr">
                        <a:buNone/>
                      </a:pPr>
                      <a:r>
                        <a:rPr lang="en-US" sz="1400" b="0" dirty="0">
                          <a:solidFill>
                            <a:schemeClr val="tx2"/>
                          </a:solidFill>
                          <a:latin typeface="宋体" panose="02010600030101010101" pitchFamily="2" charset="-122"/>
                          <a:ea typeface="宋体" panose="02010600030101010101" pitchFamily="2" charset="-122"/>
                          <a:cs typeface="宋体" panose="02010600030101010101" pitchFamily="2" charset="-122"/>
                        </a:rPr>
                        <a:t>＜30</a:t>
                      </a:r>
                      <a:endParaRPr lang="en-US" altLang="en-US" sz="1400" b="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solidFill>
                      <a:schemeClr val="bg1"/>
                    </a:solidFill>
                  </a:tcPr>
                </a:tc>
                <a:tc>
                  <a:txBody>
                    <a:bodyPr/>
                    <a:lstStyle/>
                    <a:p>
                      <a:pPr indent="0" algn="ctr">
                        <a:buNone/>
                      </a:pPr>
                      <a:r>
                        <a:rPr lang="en-US" sz="1400" b="0" dirty="0">
                          <a:solidFill>
                            <a:schemeClr val="tx2"/>
                          </a:solidFill>
                          <a:latin typeface="Times New Roman" panose="02020603050405020304" pitchFamily="18" charset="0"/>
                          <a:cs typeface="Times New Roman" panose="02020603050405020304" pitchFamily="18" charset="0"/>
                        </a:rPr>
                        <a:t>0.1</a:t>
                      </a:r>
                      <a:endParaRPr lang="en-US" altLang="en-US" sz="1400" b="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indent="0" algn="ctr">
                        <a:buNone/>
                      </a:pPr>
                      <a:r>
                        <a:rPr lang="en-US" sz="1400" b="0" dirty="0" err="1" smtClean="0">
                          <a:solidFill>
                            <a:schemeClr val="tx2"/>
                          </a:solidFill>
                          <a:latin typeface="宋体" panose="02010600030101010101" pitchFamily="2" charset="-122"/>
                          <a:ea typeface="宋体" panose="02010600030101010101" pitchFamily="2" charset="-122"/>
                          <a:cs typeface="宋体" panose="02010600030101010101" pitchFamily="2" charset="-122"/>
                        </a:rPr>
                        <a:t>nd</a:t>
                      </a:r>
                      <a:endParaRPr lang="en-US" altLang="en-US" sz="1400" b="0" dirty="0">
                        <a:solidFill>
                          <a:schemeClr val="tx2"/>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solidFill>
                      <a:schemeClr val="bg1"/>
                    </a:solidFill>
                  </a:tcPr>
                </a:tc>
                <a:tc>
                  <a:txBody>
                    <a:bodyPr/>
                    <a:lstStyle/>
                    <a:p>
                      <a:pPr algn="ctr">
                        <a:buClrTx/>
                        <a:buSzTx/>
                        <a:buFontTx/>
                        <a:buNone/>
                      </a:pPr>
                      <a:r>
                        <a:rPr lang="en-US" altLang="en-US" sz="1800" dirty="0">
                          <a:solidFill>
                            <a:schemeClr val="tx2"/>
                          </a:solidFill>
                          <a:latin typeface="宋体" panose="02010600030101010101" pitchFamily="2" charset="-122"/>
                          <a:ea typeface="宋体" panose="02010600030101010101" pitchFamily="2" charset="-122"/>
                          <a:cs typeface="宋体" panose="02010600030101010101" pitchFamily="2" charset="-122"/>
                        </a:rPr>
                        <a:t>—</a:t>
                      </a: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C2B8DA6-A580-462F-BEC7-C9425A91E20E}" type="slidenum">
              <a:rPr lang="en-US" altLang="zh-CN" smtClean="0"/>
              <a:pPr/>
              <a:t>7</a:t>
            </a:fld>
            <a:endParaRPr lang="en-US" altLang="en-US" dirty="0"/>
          </a:p>
        </p:txBody>
      </p:sp>
      <p:graphicFrame>
        <p:nvGraphicFramePr>
          <p:cNvPr id="3" name="表格 2"/>
          <p:cNvGraphicFramePr/>
          <p:nvPr>
            <p:custDataLst>
              <p:tags r:id="rId1"/>
            </p:custDataLst>
          </p:nvPr>
        </p:nvGraphicFramePr>
        <p:xfrm>
          <a:off x="335360" y="836712"/>
          <a:ext cx="11613004" cy="5691066"/>
        </p:xfrm>
        <a:graphic>
          <a:graphicData uri="http://schemas.openxmlformats.org/drawingml/2006/table">
            <a:tbl>
              <a:tblPr firstRow="1" bandRow="1">
                <a:tableStyleId>{5940675A-B579-460E-94D1-54222C63F5DA}</a:tableStyleId>
              </a:tblPr>
              <a:tblGrid>
                <a:gridCol w="2088232">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6788468">
                  <a:extLst>
                    <a:ext uri="{9D8B030D-6E8A-4147-A177-3AD203B41FA5}">
                      <a16:colId xmlns:a16="http://schemas.microsoft.com/office/drawing/2014/main" xmlns="" val="20002"/>
                    </a:ext>
                  </a:extLst>
                </a:gridCol>
              </a:tblGrid>
              <a:tr h="864096">
                <a:tc>
                  <a:txBody>
                    <a:bodyPr/>
                    <a:lstStyle/>
                    <a:p>
                      <a:pPr algn="ctr">
                        <a:buNone/>
                      </a:pPr>
                      <a:r>
                        <a:rPr lang="zh-CN" altLang="en-US" sz="2000" b="1" dirty="0" smtClean="0">
                          <a:solidFill>
                            <a:schemeClr val="tx1"/>
                          </a:solidFill>
                          <a:latin typeface="Times New Roman" pitchFamily="18" charset="0"/>
                          <a:ea typeface="+mn-ea"/>
                          <a:cs typeface="Times New Roman" pitchFamily="18" charset="0"/>
                        </a:rPr>
                        <a:t>Name </a:t>
                      </a:r>
                      <a:r>
                        <a:rPr lang="zh-CN" altLang="en-US" sz="2000" b="1" dirty="0">
                          <a:solidFill>
                            <a:schemeClr val="tx1"/>
                          </a:solidFill>
                          <a:latin typeface="Times New Roman" pitchFamily="18" charset="0"/>
                          <a:ea typeface="+mn-ea"/>
                          <a:cs typeface="Times New Roman" pitchFamily="18" charset="0"/>
                        </a:rPr>
                        <a:t>of </a:t>
                      </a:r>
                      <a:r>
                        <a:rPr lang="zh-CN" altLang="en-US" sz="2000" b="1" dirty="0" smtClean="0">
                          <a:solidFill>
                            <a:schemeClr val="tx1"/>
                          </a:solidFill>
                          <a:latin typeface="Times New Roman" pitchFamily="18" charset="0"/>
                          <a:ea typeface="+mn-ea"/>
                          <a:cs typeface="Times New Roman" pitchFamily="18" charset="0"/>
                        </a:rPr>
                        <a:t>laboratory</a:t>
                      </a:r>
                      <a:endParaRPr lang="zh-CN" altLang="en-US" sz="2000" b="0" dirty="0">
                        <a:solidFill>
                          <a:schemeClr val="tx1"/>
                        </a:solidFill>
                        <a:latin typeface="Times New Roman" pitchFamily="18" charset="0"/>
                        <a:ea typeface="+mn-ea"/>
                        <a:cs typeface="Times New Roman" pitchFamily="18" charset="0"/>
                      </a:endParaRPr>
                    </a:p>
                  </a:txBody>
                  <a:tcPr anchor="ctr">
                    <a:solidFill>
                      <a:schemeClr val="bg1"/>
                    </a:solidFill>
                  </a:tcPr>
                </a:tc>
                <a:tc>
                  <a:txBody>
                    <a:bodyPr/>
                    <a:lstStyle/>
                    <a:p>
                      <a:pPr algn="ctr">
                        <a:lnSpc>
                          <a:spcPct val="100000"/>
                        </a:lnSpc>
                        <a:buNone/>
                      </a:pPr>
                      <a:r>
                        <a:rPr lang="zh-CN" altLang="en-US" sz="2000" b="1" dirty="0" smtClean="0">
                          <a:solidFill>
                            <a:schemeClr val="tx1"/>
                          </a:solidFill>
                          <a:latin typeface="Times New Roman" pitchFamily="18" charset="0"/>
                          <a:ea typeface="+mn-ea"/>
                          <a:cs typeface="Times New Roman" pitchFamily="18" charset="0"/>
                        </a:rPr>
                        <a:t>Analytical</a:t>
                      </a:r>
                      <a:endParaRPr lang="en-US" altLang="zh-CN" sz="2000" b="1" dirty="0" smtClean="0">
                        <a:solidFill>
                          <a:schemeClr val="tx1"/>
                        </a:solidFill>
                        <a:latin typeface="Times New Roman" pitchFamily="18" charset="0"/>
                        <a:ea typeface="+mn-ea"/>
                        <a:cs typeface="Times New Roman" pitchFamily="18" charset="0"/>
                      </a:endParaRPr>
                    </a:p>
                    <a:p>
                      <a:pPr algn="ctr">
                        <a:lnSpc>
                          <a:spcPct val="100000"/>
                        </a:lnSpc>
                        <a:buNone/>
                      </a:pPr>
                      <a:r>
                        <a:rPr lang="zh-CN" altLang="en-US" sz="2000" b="1" dirty="0" smtClean="0">
                          <a:solidFill>
                            <a:schemeClr val="tx1"/>
                          </a:solidFill>
                          <a:latin typeface="Times New Roman" pitchFamily="18" charset="0"/>
                          <a:ea typeface="+mn-ea"/>
                          <a:cs typeface="Times New Roman" pitchFamily="18" charset="0"/>
                        </a:rPr>
                        <a:t> </a:t>
                      </a:r>
                      <a:r>
                        <a:rPr lang="zh-CN" altLang="en-US" sz="2000" b="1" dirty="0">
                          <a:solidFill>
                            <a:schemeClr val="tx1"/>
                          </a:solidFill>
                          <a:latin typeface="Times New Roman" pitchFamily="18" charset="0"/>
                          <a:ea typeface="+mn-ea"/>
                          <a:cs typeface="Times New Roman" pitchFamily="18" charset="0"/>
                        </a:rPr>
                        <a:t>instruments</a:t>
                      </a:r>
                    </a:p>
                  </a:txBody>
                  <a:tcPr anchor="ctr">
                    <a:solidFill>
                      <a:schemeClr val="bg1"/>
                    </a:solidFill>
                  </a:tcPr>
                </a:tc>
                <a:tc>
                  <a:txBody>
                    <a:bodyPr/>
                    <a:lstStyle/>
                    <a:p>
                      <a:pPr algn="ctr">
                        <a:lnSpc>
                          <a:spcPct val="150000"/>
                        </a:lnSpc>
                        <a:buNone/>
                      </a:pPr>
                      <a:r>
                        <a:rPr lang="zh-CN" altLang="en-US" sz="2000" b="1" dirty="0">
                          <a:solidFill>
                            <a:schemeClr val="tx1"/>
                          </a:solidFill>
                          <a:latin typeface="Times New Roman" pitchFamily="18" charset="0"/>
                          <a:ea typeface="+mn-ea"/>
                          <a:cs typeface="Times New Roman" pitchFamily="18" charset="0"/>
                        </a:rPr>
                        <a:t>Sample pretreatment</a:t>
                      </a:r>
                      <a:r>
                        <a:rPr lang="en-US" altLang="zh-CN" sz="2000" b="1" dirty="0">
                          <a:solidFill>
                            <a:schemeClr val="tx1"/>
                          </a:solidFill>
                          <a:latin typeface="Times New Roman" pitchFamily="18" charset="0"/>
                          <a:ea typeface="+mn-ea"/>
                          <a:cs typeface="Times New Roman" pitchFamily="18" charset="0"/>
                        </a:rPr>
                        <a:t> </a:t>
                      </a:r>
                      <a:r>
                        <a:rPr lang="zh-CN" altLang="en-US" sz="2000" b="1" dirty="0">
                          <a:solidFill>
                            <a:schemeClr val="tx1"/>
                          </a:solidFill>
                          <a:latin typeface="Times New Roman" pitchFamily="18" charset="0"/>
                          <a:ea typeface="+mn-ea"/>
                          <a:cs typeface="Times New Roman" pitchFamily="18" charset="0"/>
                        </a:rPr>
                        <a:t>procedure</a:t>
                      </a:r>
                    </a:p>
                  </a:txBody>
                  <a:tcPr anchor="ctr">
                    <a:solidFill>
                      <a:schemeClr val="bg1"/>
                    </a:solidFill>
                  </a:tcPr>
                </a:tc>
                <a:extLst>
                  <a:ext uri="{0D108BD9-81ED-4DB2-BD59-A6C34878D82A}">
                    <a16:rowId xmlns:a16="http://schemas.microsoft.com/office/drawing/2014/main" xmlns="" val="10000"/>
                  </a:ext>
                </a:extLst>
              </a:tr>
              <a:tr h="875634">
                <a:tc>
                  <a:txBody>
                    <a:bodyPr/>
                    <a:lstStyle/>
                    <a:p>
                      <a:pPr algn="ctr">
                        <a:lnSpc>
                          <a:spcPct val="120000"/>
                        </a:lnSpc>
                        <a:buNone/>
                      </a:pPr>
                      <a:r>
                        <a:rPr lang="en-US" altLang="zh-CN" sz="2000" b="1" dirty="0" smtClean="0">
                          <a:solidFill>
                            <a:schemeClr val="tx1"/>
                          </a:solidFill>
                          <a:latin typeface="Times New Roman" pitchFamily="18" charset="0"/>
                          <a:ea typeface="+mn-ea"/>
                          <a:cs typeface="Times New Roman" pitchFamily="18" charset="0"/>
                        </a:rPr>
                        <a:t>IPC</a:t>
                      </a:r>
                      <a:endParaRPr lang="en-US" altLang="zh-CN" sz="2000" b="1" dirty="0">
                        <a:solidFill>
                          <a:schemeClr val="tx1"/>
                        </a:solidFill>
                        <a:latin typeface="Times New Roman" pitchFamily="18" charset="0"/>
                        <a:ea typeface="+mn-ea"/>
                        <a:cs typeface="Times New Roman" pitchFamily="18" charset="0"/>
                      </a:endParaRPr>
                    </a:p>
                  </a:txBody>
                  <a:tcPr anchor="ctr">
                    <a:solidFill>
                      <a:schemeClr val="bg1"/>
                    </a:solidFill>
                  </a:tcPr>
                </a:tc>
                <a:tc>
                  <a:txBody>
                    <a:bodyPr/>
                    <a:lstStyle/>
                    <a:p>
                      <a:pPr algn="ctr">
                        <a:lnSpc>
                          <a:spcPct val="100000"/>
                        </a:lnSpc>
                        <a:buNone/>
                      </a:pPr>
                      <a:r>
                        <a:rPr lang="zh-CN" altLang="en-US" sz="2000" b="0" dirty="0">
                          <a:solidFill>
                            <a:schemeClr val="tx1"/>
                          </a:solidFill>
                          <a:latin typeface="Times New Roman" pitchFamily="18" charset="0"/>
                          <a:ea typeface="+mn-ea"/>
                          <a:cs typeface="Times New Roman" pitchFamily="18" charset="0"/>
                        </a:rPr>
                        <a:t>Thermo Fisher</a:t>
                      </a:r>
                      <a:r>
                        <a:rPr lang="en-US" altLang="zh-CN" sz="2000" b="0" dirty="0">
                          <a:solidFill>
                            <a:schemeClr val="tx1"/>
                          </a:solidFill>
                          <a:latin typeface="Times New Roman" pitchFamily="18" charset="0"/>
                          <a:ea typeface="+mn-ea"/>
                          <a:cs typeface="Times New Roman" pitchFamily="18" charset="0"/>
                        </a:rPr>
                        <a:t> </a:t>
                      </a:r>
                      <a:r>
                        <a:rPr lang="zh-CN" altLang="en-US" sz="2000" b="0" dirty="0">
                          <a:solidFill>
                            <a:schemeClr val="tx1"/>
                          </a:solidFill>
                          <a:latin typeface="Times New Roman" pitchFamily="18" charset="0"/>
                          <a:ea typeface="+mn-ea"/>
                          <a:cs typeface="Times New Roman" pitchFamily="18" charset="0"/>
                        </a:rPr>
                        <a:t>ELEMENT</a:t>
                      </a:r>
                      <a:r>
                        <a:rPr lang="en-US" altLang="zh-CN" sz="2000" b="0" dirty="0">
                          <a:solidFill>
                            <a:schemeClr val="tx1"/>
                          </a:solidFill>
                          <a:latin typeface="Times New Roman" pitchFamily="18" charset="0"/>
                          <a:ea typeface="+mn-ea"/>
                          <a:cs typeface="Times New Roman" pitchFamily="18" charset="0"/>
                        </a:rPr>
                        <a:t> </a:t>
                      </a:r>
                      <a:r>
                        <a:rPr lang="zh-CN" altLang="en-US" sz="2000" b="0" dirty="0" smtClean="0">
                          <a:solidFill>
                            <a:schemeClr val="tx1"/>
                          </a:solidFill>
                          <a:latin typeface="Times New Roman" pitchFamily="18" charset="0"/>
                          <a:ea typeface="+mn-ea"/>
                          <a:cs typeface="Times New Roman" pitchFamily="18" charset="0"/>
                        </a:rPr>
                        <a:t>2</a:t>
                      </a:r>
                      <a:endParaRPr lang="en-US" altLang="zh-CN" sz="2000" b="0" dirty="0" smtClean="0">
                        <a:solidFill>
                          <a:schemeClr val="tx1"/>
                        </a:solidFill>
                        <a:latin typeface="Times New Roman" pitchFamily="18" charset="0"/>
                        <a:ea typeface="+mn-ea"/>
                        <a:cs typeface="Times New Roman" pitchFamily="18" charset="0"/>
                      </a:endParaRPr>
                    </a:p>
                    <a:p>
                      <a:pPr algn="ctr">
                        <a:lnSpc>
                          <a:spcPct val="100000"/>
                        </a:lnSpc>
                        <a:buNone/>
                      </a:pPr>
                      <a:r>
                        <a:rPr lang="en-US" altLang="zh-CN" sz="2000" b="0" dirty="0" smtClean="0">
                          <a:solidFill>
                            <a:schemeClr val="tx1"/>
                          </a:solidFill>
                          <a:latin typeface="Times New Roman" pitchFamily="18" charset="0"/>
                          <a:ea typeface="+mn-ea"/>
                          <a:cs typeface="Times New Roman" pitchFamily="18" charset="0"/>
                        </a:rPr>
                        <a:t>HR-ICP-MS</a:t>
                      </a:r>
                      <a:endParaRPr lang="zh-CN" altLang="en-US" sz="2000" b="0" dirty="0">
                        <a:solidFill>
                          <a:schemeClr val="tx1"/>
                        </a:solidFill>
                        <a:latin typeface="Times New Roman" pitchFamily="18" charset="0"/>
                        <a:ea typeface="+mn-ea"/>
                        <a:cs typeface="Times New Roman" pitchFamily="18" charset="0"/>
                      </a:endParaRPr>
                    </a:p>
                  </a:txBody>
                  <a:tcPr anchor="ctr">
                    <a:solidFill>
                      <a:schemeClr val="bg1"/>
                    </a:solidFill>
                  </a:tcPr>
                </a:tc>
                <a:tc>
                  <a:txBody>
                    <a:bodyPr/>
                    <a:lstStyle/>
                    <a:p>
                      <a:pPr algn="l">
                        <a:lnSpc>
                          <a:spcPct val="140000"/>
                        </a:lnSpc>
                        <a:buNone/>
                      </a:pPr>
                      <a:r>
                        <a:rPr lang="zh-CN" altLang="en-US" sz="2000" b="0" dirty="0">
                          <a:solidFill>
                            <a:schemeClr val="tx1"/>
                          </a:solidFill>
                          <a:latin typeface="Times New Roman" pitchFamily="18" charset="0"/>
                          <a:ea typeface="+mn-ea"/>
                          <a:cs typeface="Times New Roman" pitchFamily="18" charset="0"/>
                        </a:rPr>
                        <a:t>0.5ml氨水溶解10mg三氧化钼，蒸发浓缩后用2%硝酸定容至10ml</a:t>
                      </a:r>
                      <a:r>
                        <a:rPr lang="zh-CN" altLang="en-US" sz="2000" b="0" dirty="0" smtClean="0">
                          <a:solidFill>
                            <a:schemeClr val="tx1"/>
                          </a:solidFill>
                          <a:latin typeface="Times New Roman" pitchFamily="18" charset="0"/>
                          <a:ea typeface="+mn-ea"/>
                          <a:cs typeface="Times New Roman" pitchFamily="18" charset="0"/>
                        </a:rPr>
                        <a:t>。</a:t>
                      </a:r>
                      <a:r>
                        <a:rPr lang="zh-CN" altLang="en-US" sz="2000" b="0" dirty="0" smtClean="0">
                          <a:solidFill>
                            <a:srgbClr val="FF0000"/>
                          </a:solidFill>
                          <a:latin typeface="Times New Roman" pitchFamily="18" charset="0"/>
                          <a:ea typeface="+mn-ea"/>
                          <a:cs typeface="Times New Roman" pitchFamily="18" charset="0"/>
                        </a:rPr>
                        <a:t>稀释</a:t>
                      </a:r>
                      <a:r>
                        <a:rPr lang="en-US" altLang="zh-CN" sz="2000" b="0" dirty="0" smtClean="0">
                          <a:solidFill>
                            <a:srgbClr val="FF0000"/>
                          </a:solidFill>
                          <a:latin typeface="Times New Roman" pitchFamily="18" charset="0"/>
                          <a:ea typeface="+mn-ea"/>
                          <a:cs typeface="Times New Roman" pitchFamily="18" charset="0"/>
                        </a:rPr>
                        <a:t>1000</a:t>
                      </a:r>
                      <a:r>
                        <a:rPr lang="zh-CN" altLang="en-US" sz="2000" b="0" dirty="0" smtClean="0">
                          <a:solidFill>
                            <a:srgbClr val="FF0000"/>
                          </a:solidFill>
                          <a:latin typeface="Times New Roman" pitchFamily="18" charset="0"/>
                          <a:ea typeface="+mn-ea"/>
                          <a:cs typeface="Times New Roman" pitchFamily="18" charset="0"/>
                        </a:rPr>
                        <a:t>倍</a:t>
                      </a:r>
                      <a:r>
                        <a:rPr lang="zh-CN" altLang="en-US" sz="2000" b="0" dirty="0" smtClean="0">
                          <a:solidFill>
                            <a:schemeClr val="tx1"/>
                          </a:solidFill>
                          <a:latin typeface="Times New Roman" pitchFamily="18" charset="0"/>
                          <a:ea typeface="+mn-ea"/>
                          <a:cs typeface="Times New Roman" pitchFamily="18" charset="0"/>
                        </a:rPr>
                        <a:t>。</a:t>
                      </a:r>
                      <a:endParaRPr lang="zh-CN" altLang="en-US" sz="2000" b="0" dirty="0">
                        <a:solidFill>
                          <a:schemeClr val="tx1"/>
                        </a:solidFill>
                        <a:latin typeface="Times New Roman" pitchFamily="18" charset="0"/>
                        <a:ea typeface="+mn-ea"/>
                        <a:cs typeface="Times New Roman" pitchFamily="18" charset="0"/>
                      </a:endParaRPr>
                    </a:p>
                  </a:txBody>
                  <a:tcPr anchor="ctr">
                    <a:solidFill>
                      <a:schemeClr val="bg1"/>
                    </a:solidFill>
                  </a:tcPr>
                </a:tc>
                <a:extLst>
                  <a:ext uri="{0D108BD9-81ED-4DB2-BD59-A6C34878D82A}">
                    <a16:rowId xmlns:a16="http://schemas.microsoft.com/office/drawing/2014/main" xmlns="" val="10001"/>
                  </a:ext>
                </a:extLst>
              </a:tr>
              <a:tr h="949914">
                <a:tc>
                  <a:txBody>
                    <a:bodyPr/>
                    <a:lstStyle/>
                    <a:p>
                      <a:pPr algn="ctr">
                        <a:lnSpc>
                          <a:spcPct val="120000"/>
                        </a:lnSpc>
                        <a:buNone/>
                      </a:pPr>
                      <a:r>
                        <a:rPr lang="en-US" altLang="zh-CN" sz="2000" b="1" dirty="0" smtClean="0">
                          <a:solidFill>
                            <a:schemeClr val="tx1"/>
                          </a:solidFill>
                          <a:latin typeface="Times New Roman" pitchFamily="18" charset="0"/>
                          <a:ea typeface="+mn-ea"/>
                          <a:cs typeface="Times New Roman" pitchFamily="18" charset="0"/>
                        </a:rPr>
                        <a:t>SINAP</a:t>
                      </a:r>
                      <a:endParaRPr lang="en-US" altLang="zh-CN" sz="2000" b="1" dirty="0">
                        <a:solidFill>
                          <a:schemeClr val="tx1"/>
                        </a:solidFill>
                        <a:latin typeface="Times New Roman" pitchFamily="18" charset="0"/>
                        <a:ea typeface="+mn-ea"/>
                        <a:cs typeface="Times New Roman" pitchFamily="18" charset="0"/>
                      </a:endParaRPr>
                    </a:p>
                  </a:txBody>
                  <a:tcPr anchor="ctr">
                    <a:solidFill>
                      <a:schemeClr val="bg1"/>
                    </a:solidFill>
                  </a:tcPr>
                </a:tc>
                <a:tc>
                  <a:txBody>
                    <a:bodyPr/>
                    <a:lstStyle/>
                    <a:p>
                      <a:pPr algn="ctr">
                        <a:lnSpc>
                          <a:spcPct val="100000"/>
                        </a:lnSpc>
                        <a:buNone/>
                      </a:pPr>
                      <a:r>
                        <a:rPr lang="zh-CN" altLang="en-US" sz="2000" b="0" dirty="0">
                          <a:solidFill>
                            <a:schemeClr val="tx1"/>
                          </a:solidFill>
                          <a:latin typeface="Times New Roman" pitchFamily="18" charset="0"/>
                          <a:ea typeface="+mn-ea"/>
                          <a:cs typeface="Times New Roman" pitchFamily="18" charset="0"/>
                        </a:rPr>
                        <a:t>Thermo</a:t>
                      </a:r>
                      <a:r>
                        <a:rPr lang="en-US" altLang="zh-CN" sz="2000" b="0" dirty="0">
                          <a:solidFill>
                            <a:schemeClr val="tx1"/>
                          </a:solidFill>
                          <a:latin typeface="Times New Roman" pitchFamily="18" charset="0"/>
                          <a:ea typeface="+mn-ea"/>
                          <a:cs typeface="Times New Roman" pitchFamily="18" charset="0"/>
                        </a:rPr>
                        <a:t> </a:t>
                      </a:r>
                      <a:r>
                        <a:rPr lang="en-US" altLang="zh-CN" sz="2000" b="0" dirty="0" smtClean="0">
                          <a:solidFill>
                            <a:schemeClr val="tx1"/>
                          </a:solidFill>
                          <a:latin typeface="Times New Roman" pitchFamily="18" charset="0"/>
                          <a:ea typeface="+mn-ea"/>
                          <a:cs typeface="Times New Roman" pitchFamily="18" charset="0"/>
                        </a:rPr>
                        <a:t>Fisher</a:t>
                      </a:r>
                    </a:p>
                    <a:p>
                      <a:pPr algn="ctr">
                        <a:lnSpc>
                          <a:spcPct val="100000"/>
                        </a:lnSpc>
                        <a:buNone/>
                      </a:pPr>
                      <a:r>
                        <a:rPr lang="zh-CN" altLang="en-US" sz="2000" b="0" dirty="0" smtClean="0">
                          <a:solidFill>
                            <a:schemeClr val="tx1"/>
                          </a:solidFill>
                          <a:latin typeface="Times New Roman" pitchFamily="18" charset="0"/>
                          <a:ea typeface="+mn-ea"/>
                          <a:cs typeface="Times New Roman" pitchFamily="18" charset="0"/>
                        </a:rPr>
                        <a:t>X2 </a:t>
                      </a:r>
                      <a:r>
                        <a:rPr lang="en-US" altLang="zh-CN" sz="2000" b="0" dirty="0" smtClean="0">
                          <a:solidFill>
                            <a:schemeClr val="tx1"/>
                          </a:solidFill>
                          <a:latin typeface="Times New Roman" pitchFamily="18" charset="0"/>
                          <a:ea typeface="+mn-ea"/>
                          <a:cs typeface="Times New Roman" pitchFamily="18" charset="0"/>
                        </a:rPr>
                        <a:t>ICP-MS</a:t>
                      </a:r>
                      <a:endParaRPr lang="zh-CN" altLang="en-US" sz="2000" b="0" dirty="0">
                        <a:solidFill>
                          <a:schemeClr val="tx1"/>
                        </a:solidFill>
                        <a:latin typeface="Times New Roman" pitchFamily="18" charset="0"/>
                        <a:ea typeface="+mn-ea"/>
                        <a:cs typeface="Times New Roman" pitchFamily="18" charset="0"/>
                      </a:endParaRPr>
                    </a:p>
                  </a:txBody>
                  <a:tcPr anchor="ctr">
                    <a:solidFill>
                      <a:schemeClr val="bg1"/>
                    </a:solidFill>
                  </a:tcPr>
                </a:tc>
                <a:tc>
                  <a:txBody>
                    <a:bodyPr/>
                    <a:lstStyle/>
                    <a:p>
                      <a:pPr algn="l">
                        <a:lnSpc>
                          <a:spcPct val="130000"/>
                        </a:lnSpc>
                        <a:buNone/>
                      </a:pPr>
                      <a:r>
                        <a:rPr lang="en-US" altLang="zh-CN" sz="2000" dirty="0" smtClean="0">
                          <a:solidFill>
                            <a:schemeClr val="tx1"/>
                          </a:solidFill>
                          <a:latin typeface="Times New Roman" pitchFamily="18" charset="0"/>
                          <a:ea typeface="+mn-ea"/>
                          <a:cs typeface="Times New Roman" pitchFamily="18" charset="0"/>
                        </a:rPr>
                        <a:t>50mg</a:t>
                      </a:r>
                      <a:r>
                        <a:rPr lang="zh-CN" altLang="en-US" sz="2000" b="0" dirty="0" smtClean="0">
                          <a:solidFill>
                            <a:schemeClr val="tx1"/>
                          </a:solidFill>
                          <a:latin typeface="Times New Roman" pitchFamily="18" charset="0"/>
                          <a:ea typeface="+mn-ea"/>
                          <a:cs typeface="Times New Roman" pitchFamily="18" charset="0"/>
                        </a:rPr>
                        <a:t>三氧化钼，加</a:t>
                      </a:r>
                      <a:r>
                        <a:rPr lang="en-US" altLang="zh-CN" sz="2000" kern="1200" dirty="0" smtClean="0">
                          <a:solidFill>
                            <a:schemeClr val="tx1"/>
                          </a:solidFill>
                          <a:latin typeface="Times New Roman" pitchFamily="18" charset="0"/>
                          <a:ea typeface="+mn-ea"/>
                          <a:cs typeface="Times New Roman" pitchFamily="18" charset="0"/>
                        </a:rPr>
                        <a:t>3ml H</a:t>
                      </a:r>
                      <a:r>
                        <a:rPr lang="en-US" altLang="zh-CN" sz="2000" kern="1200" baseline="-25000" dirty="0" smtClean="0">
                          <a:solidFill>
                            <a:schemeClr val="tx1"/>
                          </a:solidFill>
                          <a:latin typeface="Times New Roman" pitchFamily="18" charset="0"/>
                          <a:ea typeface="+mn-ea"/>
                          <a:cs typeface="Times New Roman" pitchFamily="18" charset="0"/>
                        </a:rPr>
                        <a:t>2</a:t>
                      </a:r>
                      <a:r>
                        <a:rPr lang="en-US" altLang="zh-CN" sz="2000" kern="1200" dirty="0" smtClean="0">
                          <a:solidFill>
                            <a:schemeClr val="tx1"/>
                          </a:solidFill>
                          <a:latin typeface="Times New Roman" pitchFamily="18" charset="0"/>
                          <a:ea typeface="+mn-ea"/>
                          <a:cs typeface="Times New Roman" pitchFamily="18" charset="0"/>
                        </a:rPr>
                        <a:t>O, 2ml NH</a:t>
                      </a:r>
                      <a:r>
                        <a:rPr lang="en-US" altLang="zh-CN" sz="2000" kern="1200" baseline="-25000" dirty="0" smtClean="0">
                          <a:solidFill>
                            <a:schemeClr val="tx1"/>
                          </a:solidFill>
                          <a:latin typeface="Times New Roman" pitchFamily="18" charset="0"/>
                          <a:ea typeface="+mn-ea"/>
                          <a:cs typeface="Times New Roman" pitchFamily="18" charset="0"/>
                        </a:rPr>
                        <a:t>3</a:t>
                      </a:r>
                      <a:r>
                        <a:rPr lang="en-US" altLang="zh-CN" sz="2000" kern="1200" dirty="0" smtClean="0">
                          <a:solidFill>
                            <a:schemeClr val="tx1"/>
                          </a:solidFill>
                          <a:latin typeface="Times New Roman" pitchFamily="18" charset="0"/>
                          <a:ea typeface="+mn-ea"/>
                          <a:cs typeface="Times New Roman" pitchFamily="18" charset="0"/>
                        </a:rPr>
                        <a:t>·H</a:t>
                      </a:r>
                      <a:r>
                        <a:rPr lang="en-US" altLang="zh-CN" sz="2000" kern="1200" baseline="-25000" dirty="0" smtClean="0">
                          <a:solidFill>
                            <a:schemeClr val="tx1"/>
                          </a:solidFill>
                          <a:latin typeface="Times New Roman" pitchFamily="18" charset="0"/>
                          <a:ea typeface="+mn-ea"/>
                          <a:cs typeface="Times New Roman" pitchFamily="18" charset="0"/>
                        </a:rPr>
                        <a:t>2</a:t>
                      </a:r>
                      <a:r>
                        <a:rPr lang="en-US" altLang="zh-CN" sz="2000" kern="1200" dirty="0" smtClean="0">
                          <a:solidFill>
                            <a:schemeClr val="tx1"/>
                          </a:solidFill>
                          <a:latin typeface="Times New Roman" pitchFamily="18" charset="0"/>
                          <a:ea typeface="+mn-ea"/>
                          <a:cs typeface="Times New Roman" pitchFamily="18" charset="0"/>
                        </a:rPr>
                        <a:t>O, 80</a:t>
                      </a:r>
                      <a:r>
                        <a:rPr lang="zh-CN" altLang="zh-CN" sz="2000" kern="1200" dirty="0" smtClean="0">
                          <a:solidFill>
                            <a:schemeClr val="tx1"/>
                          </a:solidFill>
                          <a:latin typeface="Times New Roman" pitchFamily="18" charset="0"/>
                          <a:ea typeface="+mn-ea"/>
                          <a:cs typeface="Times New Roman" pitchFamily="18" charset="0"/>
                        </a:rPr>
                        <a:t>℃</a:t>
                      </a:r>
                      <a:r>
                        <a:rPr lang="zh-CN" altLang="en-US" sz="2000" kern="1200" dirty="0" smtClean="0">
                          <a:solidFill>
                            <a:schemeClr val="tx1"/>
                          </a:solidFill>
                          <a:latin typeface="Times New Roman" pitchFamily="18" charset="0"/>
                          <a:ea typeface="+mn-ea"/>
                          <a:cs typeface="Times New Roman" pitchFamily="18" charset="0"/>
                        </a:rPr>
                        <a:t>溶解，</a:t>
                      </a:r>
                      <a:r>
                        <a:rPr lang="zh-CN" altLang="en-US" sz="2000" b="0" dirty="0" smtClean="0">
                          <a:solidFill>
                            <a:schemeClr val="tx1"/>
                          </a:solidFill>
                          <a:latin typeface="Times New Roman" pitchFamily="18" charset="0"/>
                          <a:ea typeface="+mn-ea"/>
                          <a:cs typeface="Times New Roman" pitchFamily="18" charset="0"/>
                        </a:rPr>
                        <a:t>2%硝酸定容至</a:t>
                      </a:r>
                      <a:r>
                        <a:rPr lang="en-US" altLang="zh-CN" sz="2000" b="0" dirty="0" smtClean="0">
                          <a:solidFill>
                            <a:schemeClr val="tx1"/>
                          </a:solidFill>
                          <a:latin typeface="Times New Roman" pitchFamily="18" charset="0"/>
                          <a:ea typeface="+mn-ea"/>
                          <a:cs typeface="Times New Roman" pitchFamily="18" charset="0"/>
                        </a:rPr>
                        <a:t>5</a:t>
                      </a:r>
                      <a:r>
                        <a:rPr lang="zh-CN" altLang="en-US" sz="2000" b="0" dirty="0" smtClean="0">
                          <a:solidFill>
                            <a:schemeClr val="tx1"/>
                          </a:solidFill>
                          <a:latin typeface="Times New Roman" pitchFamily="18" charset="0"/>
                          <a:ea typeface="+mn-ea"/>
                          <a:cs typeface="Times New Roman" pitchFamily="18" charset="0"/>
                        </a:rPr>
                        <a:t>0ml。</a:t>
                      </a:r>
                      <a:r>
                        <a:rPr lang="zh-CN" altLang="en-US" sz="2000" b="0" dirty="0" smtClean="0">
                          <a:solidFill>
                            <a:srgbClr val="FF0000"/>
                          </a:solidFill>
                          <a:latin typeface="Times New Roman" pitchFamily="18" charset="0"/>
                          <a:ea typeface="+mn-ea"/>
                          <a:cs typeface="Times New Roman" pitchFamily="18" charset="0"/>
                        </a:rPr>
                        <a:t>稀释</a:t>
                      </a:r>
                      <a:r>
                        <a:rPr lang="en-US" altLang="zh-CN" sz="2000" b="0" dirty="0" smtClean="0">
                          <a:solidFill>
                            <a:srgbClr val="FF0000"/>
                          </a:solidFill>
                          <a:latin typeface="Times New Roman" pitchFamily="18" charset="0"/>
                          <a:ea typeface="+mn-ea"/>
                          <a:cs typeface="Times New Roman" pitchFamily="18" charset="0"/>
                        </a:rPr>
                        <a:t>1000</a:t>
                      </a:r>
                      <a:r>
                        <a:rPr lang="zh-CN" altLang="en-US" sz="2000" b="0" dirty="0" smtClean="0">
                          <a:solidFill>
                            <a:srgbClr val="FF0000"/>
                          </a:solidFill>
                          <a:latin typeface="Times New Roman" pitchFamily="18" charset="0"/>
                          <a:ea typeface="+mn-ea"/>
                          <a:cs typeface="Times New Roman" pitchFamily="18" charset="0"/>
                        </a:rPr>
                        <a:t>倍。</a:t>
                      </a:r>
                      <a:endParaRPr lang="zh-CN" altLang="en-US" sz="2000" dirty="0">
                        <a:solidFill>
                          <a:srgbClr val="FF0000"/>
                        </a:solidFill>
                        <a:latin typeface="Times New Roman" pitchFamily="18" charset="0"/>
                        <a:ea typeface="+mn-ea"/>
                        <a:cs typeface="Times New Roman" pitchFamily="18" charset="0"/>
                      </a:endParaRPr>
                    </a:p>
                  </a:txBody>
                  <a:tcPr anchor="ctr">
                    <a:solidFill>
                      <a:schemeClr val="bg1"/>
                    </a:solidFill>
                  </a:tcPr>
                </a:tc>
                <a:extLst>
                  <a:ext uri="{0D108BD9-81ED-4DB2-BD59-A6C34878D82A}">
                    <a16:rowId xmlns:a16="http://schemas.microsoft.com/office/drawing/2014/main" xmlns="" val="10002"/>
                  </a:ext>
                </a:extLst>
              </a:tr>
              <a:tr h="1323485">
                <a:tc>
                  <a:txBody>
                    <a:bodyPr/>
                    <a:lstStyle/>
                    <a:p>
                      <a:pPr algn="ctr">
                        <a:lnSpc>
                          <a:spcPct val="140000"/>
                        </a:lnSpc>
                        <a:buNone/>
                      </a:pPr>
                      <a:r>
                        <a:rPr lang="en-US" altLang="zh-CN" sz="2000" b="1" dirty="0" smtClean="0">
                          <a:solidFill>
                            <a:schemeClr val="tx1"/>
                          </a:solidFill>
                          <a:latin typeface="Times New Roman" pitchFamily="18" charset="0"/>
                          <a:ea typeface="+mn-ea"/>
                          <a:cs typeface="Times New Roman" pitchFamily="18" charset="0"/>
                        </a:rPr>
                        <a:t>LNGS</a:t>
                      </a:r>
                      <a:endParaRPr lang="zh-CN" altLang="en-US" sz="2000" b="1" dirty="0">
                        <a:solidFill>
                          <a:schemeClr val="tx1"/>
                        </a:solidFill>
                        <a:latin typeface="Times New Roman" pitchFamily="18" charset="0"/>
                        <a:ea typeface="+mn-ea"/>
                        <a:cs typeface="Times New Roman" pitchFamily="18" charset="0"/>
                      </a:endParaRPr>
                    </a:p>
                  </a:txBody>
                  <a:tcPr anchor="ctr">
                    <a:solidFill>
                      <a:schemeClr val="bg1"/>
                    </a:solidFill>
                  </a:tcPr>
                </a:tc>
                <a:tc>
                  <a:txBody>
                    <a:bodyPr/>
                    <a:lstStyle/>
                    <a:p>
                      <a:pPr algn="ctr">
                        <a:lnSpc>
                          <a:spcPct val="100000"/>
                        </a:lnSpc>
                        <a:buNone/>
                      </a:pPr>
                      <a:r>
                        <a:rPr lang="zh-CN" altLang="en-US" sz="2000" b="0" dirty="0">
                          <a:solidFill>
                            <a:schemeClr val="tx1"/>
                          </a:solidFill>
                          <a:latin typeface="Times New Roman" pitchFamily="18" charset="0"/>
                          <a:ea typeface="+mn-ea"/>
                          <a:cs typeface="Times New Roman" pitchFamily="18" charset="0"/>
                        </a:rPr>
                        <a:t>HR-ICP</a:t>
                      </a:r>
                      <a:r>
                        <a:rPr lang="en-US" altLang="zh-CN" sz="2000" b="0" dirty="0">
                          <a:solidFill>
                            <a:schemeClr val="tx1"/>
                          </a:solidFill>
                          <a:latin typeface="Times New Roman" pitchFamily="18" charset="0"/>
                          <a:ea typeface="+mn-ea"/>
                          <a:cs typeface="Times New Roman" pitchFamily="18" charset="0"/>
                        </a:rPr>
                        <a:t>-</a:t>
                      </a:r>
                      <a:r>
                        <a:rPr lang="zh-CN" altLang="en-US" sz="2000" b="0" dirty="0">
                          <a:solidFill>
                            <a:schemeClr val="tx1"/>
                          </a:solidFill>
                          <a:latin typeface="Times New Roman" pitchFamily="18" charset="0"/>
                          <a:ea typeface="+mn-ea"/>
                          <a:cs typeface="Times New Roman" pitchFamily="18" charset="0"/>
                        </a:rPr>
                        <a:t>MS</a:t>
                      </a:r>
                    </a:p>
                  </a:txBody>
                  <a:tcPr anchor="ctr">
                    <a:solidFill>
                      <a:schemeClr val="bg1"/>
                    </a:solidFill>
                  </a:tcPr>
                </a:tc>
                <a:tc>
                  <a:txBody>
                    <a:bodyPr/>
                    <a:lstStyle/>
                    <a:p>
                      <a:pPr algn="l">
                        <a:lnSpc>
                          <a:spcPct val="120000"/>
                        </a:lnSpc>
                        <a:buNone/>
                      </a:pPr>
                      <a:r>
                        <a:rPr lang="zh-CN" altLang="en-US" sz="2000" b="0" dirty="0">
                          <a:solidFill>
                            <a:schemeClr val="tx1"/>
                          </a:solidFill>
                          <a:latin typeface="Times New Roman" pitchFamily="18" charset="0"/>
                          <a:ea typeface="+mn-ea"/>
                          <a:cs typeface="Times New Roman" pitchFamily="18" charset="0"/>
                        </a:rPr>
                        <a:t>1 g NaOH in 10 ml. 2 aliquote da 5 mL</a:t>
                      </a:r>
                      <a:r>
                        <a:rPr lang="en-US" altLang="zh-CN" sz="2000" b="0" dirty="0">
                          <a:solidFill>
                            <a:schemeClr val="tx1"/>
                          </a:solidFill>
                          <a:latin typeface="Times New Roman" pitchFamily="18" charset="0"/>
                          <a:ea typeface="+mn-ea"/>
                          <a:cs typeface="Times New Roman" pitchFamily="18" charset="0"/>
                        </a:rPr>
                        <a:t> </a:t>
                      </a:r>
                      <a:r>
                        <a:rPr lang="zh-CN" altLang="en-US" sz="2000" b="0" dirty="0">
                          <a:solidFill>
                            <a:schemeClr val="tx1"/>
                          </a:solidFill>
                          <a:latin typeface="Times New Roman" pitchFamily="18" charset="0"/>
                          <a:ea typeface="+mn-ea"/>
                          <a:cs typeface="Times New Roman" pitchFamily="18" charset="0"/>
                        </a:rPr>
                        <a:t>sono state acidificate con 3 mL HNO3; alla </a:t>
                      </a:r>
                      <a:r>
                        <a:rPr lang="en-US" altLang="zh-CN" sz="2000" b="0" dirty="0">
                          <a:solidFill>
                            <a:schemeClr val="tx1"/>
                          </a:solidFill>
                          <a:latin typeface="Times New Roman" pitchFamily="18" charset="0"/>
                          <a:ea typeface="+mn-ea"/>
                          <a:cs typeface="Times New Roman" pitchFamily="18" charset="0"/>
                        </a:rPr>
                        <a:t> </a:t>
                      </a:r>
                      <a:r>
                        <a:rPr lang="zh-CN" altLang="en-US" sz="2000" b="0" dirty="0">
                          <a:solidFill>
                            <a:schemeClr val="tx1"/>
                          </a:solidFill>
                          <a:latin typeface="Times New Roman" pitchFamily="18" charset="0"/>
                          <a:ea typeface="+mn-ea"/>
                          <a:cs typeface="Times New Roman" pitchFamily="18" charset="0"/>
                        </a:rPr>
                        <a:t>seconda è stato aggiunto uno spike di Th</a:t>
                      </a:r>
                      <a:r>
                        <a:rPr lang="en-US" altLang="zh-CN" sz="2000" b="0" dirty="0">
                          <a:solidFill>
                            <a:schemeClr val="tx1"/>
                          </a:solidFill>
                          <a:latin typeface="Times New Roman" pitchFamily="18" charset="0"/>
                          <a:ea typeface="+mn-ea"/>
                          <a:cs typeface="Times New Roman" pitchFamily="18" charset="0"/>
                        </a:rPr>
                        <a:t> </a:t>
                      </a:r>
                      <a:r>
                        <a:rPr lang="zh-CN" altLang="en-US" sz="2000" b="0" dirty="0">
                          <a:solidFill>
                            <a:schemeClr val="tx1"/>
                          </a:solidFill>
                          <a:latin typeface="Times New Roman" pitchFamily="18" charset="0"/>
                          <a:ea typeface="+mn-ea"/>
                          <a:cs typeface="Times New Roman" pitchFamily="18" charset="0"/>
                        </a:rPr>
                        <a:t>ed U poi sono state portate a 10 </a:t>
                      </a:r>
                      <a:r>
                        <a:rPr lang="en-US" altLang="zh-CN" sz="2000" b="0" dirty="0" smtClean="0">
                          <a:solidFill>
                            <a:schemeClr val="tx1"/>
                          </a:solidFill>
                          <a:latin typeface="Times New Roman" pitchFamily="18" charset="0"/>
                          <a:ea typeface="+mn-ea"/>
                          <a:cs typeface="Times New Roman" pitchFamily="18" charset="0"/>
                        </a:rPr>
                        <a:t>ml.</a:t>
                      </a:r>
                    </a:p>
                    <a:p>
                      <a:pPr marL="0" marR="0" indent="0" algn="l" defTabSz="914400" rtl="0" eaLnBrk="1" fontAlgn="auto" latinLnBrk="0" hangingPunct="1">
                        <a:lnSpc>
                          <a:spcPct val="120000"/>
                        </a:lnSpc>
                        <a:spcBef>
                          <a:spcPts val="0"/>
                        </a:spcBef>
                        <a:spcAft>
                          <a:spcPts val="0"/>
                        </a:spcAft>
                        <a:buClrTx/>
                        <a:buSzTx/>
                        <a:buFontTx/>
                        <a:buNone/>
                        <a:tabLst/>
                        <a:defRPr/>
                      </a:pPr>
                      <a:r>
                        <a:rPr lang="en-US" altLang="zh-CN" sz="1800" kern="1200" baseline="0" dirty="0" smtClean="0">
                          <a:solidFill>
                            <a:schemeClr val="tx1"/>
                          </a:solidFill>
                          <a:latin typeface="Times New Roman" pitchFamily="18" charset="0"/>
                          <a:ea typeface="+mn-ea"/>
                          <a:cs typeface="Times New Roman" pitchFamily="18" charset="0"/>
                        </a:rPr>
                        <a:t>The measurements of </a:t>
                      </a:r>
                      <a:r>
                        <a:rPr lang="en-US" altLang="zh-CN" sz="1800" kern="1200" baseline="0" dirty="0" err="1" smtClean="0">
                          <a:solidFill>
                            <a:schemeClr val="tx1"/>
                          </a:solidFill>
                          <a:latin typeface="Times New Roman" pitchFamily="18" charset="0"/>
                          <a:ea typeface="+mn-ea"/>
                          <a:cs typeface="Times New Roman" pitchFamily="18" charset="0"/>
                        </a:rPr>
                        <a:t>Th</a:t>
                      </a:r>
                      <a:r>
                        <a:rPr lang="en-US" altLang="zh-CN" sz="1800" kern="1200" baseline="0" dirty="0" smtClean="0">
                          <a:solidFill>
                            <a:schemeClr val="tx1"/>
                          </a:solidFill>
                          <a:latin typeface="Times New Roman" pitchFamily="18" charset="0"/>
                          <a:ea typeface="+mn-ea"/>
                          <a:cs typeface="Times New Roman" pitchFamily="18" charset="0"/>
                        </a:rPr>
                        <a:t> and U content were performed after </a:t>
                      </a:r>
                      <a:r>
                        <a:rPr lang="en-US" altLang="zh-CN" sz="1800" kern="1200" baseline="0" dirty="0" smtClean="0">
                          <a:solidFill>
                            <a:srgbClr val="FF0000"/>
                          </a:solidFill>
                          <a:latin typeface="Times New Roman" pitchFamily="18" charset="0"/>
                          <a:ea typeface="+mn-ea"/>
                          <a:cs typeface="Times New Roman" pitchFamily="18" charset="0"/>
                        </a:rPr>
                        <a:t>matrix separation and pre-concentration </a:t>
                      </a:r>
                      <a:r>
                        <a:rPr lang="en-US" altLang="zh-CN" sz="1800" kern="1200" baseline="0" dirty="0" smtClean="0">
                          <a:solidFill>
                            <a:schemeClr val="tx1"/>
                          </a:solidFill>
                          <a:latin typeface="Times New Roman" pitchFamily="18" charset="0"/>
                          <a:ea typeface="+mn-ea"/>
                          <a:cs typeface="Times New Roman" pitchFamily="18" charset="0"/>
                        </a:rPr>
                        <a:t>by mean </a:t>
                      </a:r>
                      <a:r>
                        <a:rPr lang="en-US" altLang="zh-CN" sz="1800" kern="1200" baseline="0" dirty="0" smtClean="0">
                          <a:solidFill>
                            <a:srgbClr val="FF0000"/>
                          </a:solidFill>
                          <a:latin typeface="Times New Roman" pitchFamily="18" charset="0"/>
                          <a:ea typeface="+mn-ea"/>
                          <a:cs typeface="Times New Roman" pitchFamily="18" charset="0"/>
                        </a:rPr>
                        <a:t>chromatographic resins </a:t>
                      </a:r>
                      <a:r>
                        <a:rPr lang="en-US" altLang="zh-CN" sz="1800" kern="1200" baseline="0" dirty="0" smtClean="0">
                          <a:solidFill>
                            <a:schemeClr val="tx1"/>
                          </a:solidFill>
                          <a:latin typeface="Times New Roman" pitchFamily="18" charset="0"/>
                          <a:ea typeface="+mn-ea"/>
                          <a:cs typeface="Times New Roman" pitchFamily="18" charset="0"/>
                        </a:rPr>
                        <a:t>(</a:t>
                      </a:r>
                      <a:r>
                        <a:rPr lang="en-US" altLang="zh-CN" sz="1800" kern="1200" baseline="0" dirty="0" smtClean="0">
                          <a:solidFill>
                            <a:srgbClr val="FF0000"/>
                          </a:solidFill>
                          <a:latin typeface="Times New Roman" pitchFamily="18" charset="0"/>
                          <a:ea typeface="+mn-ea"/>
                          <a:cs typeface="Times New Roman" pitchFamily="18" charset="0"/>
                        </a:rPr>
                        <a:t>TRU by </a:t>
                      </a:r>
                      <a:r>
                        <a:rPr lang="en-US" altLang="zh-CN" sz="1800" kern="1200" baseline="0" dirty="0" err="1" smtClean="0">
                          <a:solidFill>
                            <a:srgbClr val="FF0000"/>
                          </a:solidFill>
                          <a:latin typeface="Times New Roman" pitchFamily="18" charset="0"/>
                          <a:ea typeface="+mn-ea"/>
                          <a:cs typeface="Times New Roman" pitchFamily="18" charset="0"/>
                        </a:rPr>
                        <a:t>Triskem</a:t>
                      </a:r>
                      <a:r>
                        <a:rPr lang="en-US" altLang="zh-CN" sz="1800" kern="1200" baseline="0" dirty="0" smtClean="0">
                          <a:solidFill>
                            <a:schemeClr val="tx1"/>
                          </a:solidFill>
                          <a:latin typeface="Times New Roman" pitchFamily="18" charset="0"/>
                          <a:ea typeface="+mn-ea"/>
                          <a:cs typeface="Times New Roman" pitchFamily="18" charset="0"/>
                        </a:rPr>
                        <a:t>). Differently, regard K content measurements were carried out by dilution after mineralization with same procedure adopted for previous analysis. </a:t>
                      </a:r>
                      <a:r>
                        <a:rPr lang="en-US" altLang="zh-CN" sz="1800" kern="1200" baseline="0" dirty="0" smtClean="0">
                          <a:solidFill>
                            <a:schemeClr val="tx1"/>
                          </a:solidFill>
                          <a:latin typeface="+mn-lt"/>
                          <a:ea typeface="+mn-ea"/>
                          <a:cs typeface="+mn-cs"/>
                        </a:rPr>
                        <a:t>0.958 gMoO3,</a:t>
                      </a:r>
                      <a:r>
                        <a:rPr lang="en-US" altLang="zh-CN" sz="2000" b="0" dirty="0" smtClean="0">
                          <a:solidFill>
                            <a:schemeClr val="tx1"/>
                          </a:solidFill>
                          <a:latin typeface="Times New Roman" pitchFamily="18" charset="0"/>
                          <a:ea typeface="+mn-ea"/>
                          <a:cs typeface="Times New Roman" pitchFamily="18" charset="0"/>
                        </a:rPr>
                        <a:t>dilution factor 20.88</a:t>
                      </a:r>
                      <a:r>
                        <a:rPr lang="zh-CN" altLang="en-US" sz="2000" b="0" dirty="0" smtClean="0">
                          <a:solidFill>
                            <a:schemeClr val="tx1"/>
                          </a:solidFill>
                          <a:latin typeface="Times New Roman" pitchFamily="18" charset="0"/>
                          <a:ea typeface="+mn-ea"/>
                          <a:cs typeface="Times New Roman" pitchFamily="18" charset="0"/>
                        </a:rPr>
                        <a:t>。</a:t>
                      </a:r>
                      <a:endParaRPr lang="en-US" altLang="zh-CN" sz="2000" b="0" dirty="0" smtClean="0">
                        <a:solidFill>
                          <a:schemeClr val="tx1"/>
                        </a:solidFill>
                        <a:latin typeface="Times New Roman" pitchFamily="18" charset="0"/>
                        <a:ea typeface="+mn-ea"/>
                        <a:cs typeface="Times New Roman" pitchFamily="18" charset="0"/>
                      </a:endParaRPr>
                    </a:p>
                  </a:txBody>
                  <a:tcPr anchor="ctr">
                    <a:solidFill>
                      <a:schemeClr val="bg1"/>
                    </a:solidFill>
                  </a:tcPr>
                </a:tc>
                <a:extLst>
                  <a:ext uri="{0D108BD9-81ED-4DB2-BD59-A6C34878D82A}">
                    <a16:rowId xmlns:a16="http://schemas.microsoft.com/office/drawing/2014/main" xmlns="" val="10003"/>
                  </a:ext>
                </a:extLst>
              </a:tr>
            </a:tbl>
          </a:graphicData>
        </a:graphic>
      </p:graphicFrame>
      <p:sp>
        <p:nvSpPr>
          <p:cNvPr id="4" name="标题 1"/>
          <p:cNvSpPr txBox="1">
            <a:spLocks/>
          </p:cNvSpPr>
          <p:nvPr/>
        </p:nvSpPr>
        <p:spPr>
          <a:xfrm>
            <a:off x="1775520" y="0"/>
            <a:ext cx="9072563" cy="73622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IPC </a:t>
            </a:r>
            <a:r>
              <a:rPr kumimoji="0" lang="en-US" altLang="zh-CN" sz="3600" b="1" i="0" u="none" strike="noStrike" kern="1200" cap="none" spc="0" normalizeH="0" baseline="30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100</a:t>
            </a: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MoO</a:t>
            </a:r>
            <a:r>
              <a:rPr kumimoji="0" lang="en-US" altLang="zh-CN" sz="3600" b="1" i="0" u="none" strike="noStrike" kern="1200" cap="none" spc="0" normalizeH="0" baseline="-2500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分析方法</a:t>
            </a:r>
            <a:r>
              <a:rPr lang="zh-CN" altLang="en-US" sz="36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比对</a:t>
            </a:r>
            <a:endParaRPr kumimoji="0" lang="en-US" altLang="zh-CN" sz="3600" b="1" i="0" u="none" strike="noStrike" kern="1200" cap="none" spc="0" normalizeH="0" baseline="0" noProof="0" dirty="0" smtClean="0">
              <a:ln>
                <a:noFill/>
              </a:ln>
              <a:solidFill>
                <a:srgbClr val="0000CC"/>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aseline="30000" dirty="0">
                <a:solidFill>
                  <a:schemeClr val="tx1"/>
                </a:solidFill>
                <a:latin typeface="Times New Roman" panose="02020603050405020304" pitchFamily="18" charset="0"/>
                <a:cs typeface="Times New Roman" panose="02020603050405020304" pitchFamily="18" charset="0"/>
              </a:rPr>
              <a:t>100</a:t>
            </a:r>
            <a:r>
              <a:rPr lang="en-US" altLang="zh-CN" sz="3600" dirty="0">
                <a:solidFill>
                  <a:schemeClr val="tx1"/>
                </a:solidFill>
                <a:latin typeface="Times New Roman" panose="02020603050405020304" pitchFamily="18" charset="0"/>
                <a:cs typeface="Times New Roman" panose="02020603050405020304" pitchFamily="18" charset="0"/>
              </a:rPr>
              <a:t>Mo isotope </a:t>
            </a:r>
            <a:r>
              <a:rPr lang="en-US" altLang="zh-CN" sz="3600" dirty="0" smtClean="0">
                <a:solidFill>
                  <a:schemeClr val="tx1"/>
                </a:solidFill>
                <a:latin typeface="Times New Roman" panose="02020603050405020304" pitchFamily="18" charset="0"/>
                <a:cs typeface="Times New Roman" panose="02020603050405020304" pitchFamily="18" charset="0"/>
              </a:rPr>
              <a:t>abundance</a:t>
            </a:r>
            <a:endParaRPr lang="zh-CN" altLang="en-US" sz="3600" dirty="0">
              <a:solidFill>
                <a:schemeClr val="tx1"/>
              </a:solidFill>
            </a:endParaRPr>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438253" y="1417646"/>
                <a:ext cx="9072563" cy="4085845"/>
              </a:xfrm>
            </p:spPr>
            <p:txBody>
              <a:bodyPr>
                <a:normAutofit fontScale="92500" lnSpcReduction="10000"/>
              </a:bodyPr>
              <a:lstStyle/>
              <a:p>
                <a:r>
                  <a:rPr lang="en-US" altLang="zh-CN" dirty="0" smtClean="0">
                    <a:latin typeface="Times New Roman" panose="02020603050405020304" pitchFamily="18" charset="0"/>
                    <a:cs typeface="Times New Roman" panose="02020603050405020304" pitchFamily="18" charset="0"/>
                  </a:rPr>
                  <a:t>Calibration reference material:</a:t>
                </a: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GBW04506 Enriched </a:t>
                </a:r>
                <a:r>
                  <a:rPr lang="en-US" altLang="zh-CN" baseline="30000" dirty="0" smtClean="0">
                    <a:latin typeface="Times New Roman" panose="02020603050405020304" pitchFamily="18" charset="0"/>
                    <a:cs typeface="Times New Roman" panose="02020603050405020304" pitchFamily="18" charset="0"/>
                  </a:rPr>
                  <a:t>100</a:t>
                </a:r>
                <a:r>
                  <a:rPr lang="en-US" altLang="zh-CN" dirty="0" smtClean="0">
                    <a:latin typeface="Times New Roman" panose="02020603050405020304" pitchFamily="18" charset="0"/>
                    <a:cs typeface="Times New Roman" panose="02020603050405020304" pitchFamily="18" charset="0"/>
                  </a:rPr>
                  <a:t>Mo isotopic reference solution</a:t>
                </a: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producer: National Institute of Metrology, China </a:t>
                </a:r>
              </a:p>
              <a:p>
                <a:pPr>
                  <a:buFont typeface="Arial" panose="020B0604020202020204" pitchFamily="34" charset="0"/>
                  <a:buChar char="•"/>
                </a:pPr>
                <a:r>
                  <a:rPr lang="en-US" altLang="zh-CN" baseline="30000" dirty="0" smtClean="0">
                    <a:latin typeface="Times New Roman" panose="02020603050405020304" pitchFamily="18" charset="0"/>
                    <a:cs typeface="Times New Roman" panose="02020603050405020304" pitchFamily="18" charset="0"/>
                  </a:rPr>
                  <a:t>100</a:t>
                </a:r>
                <a:r>
                  <a:rPr lang="en-US" altLang="zh-CN" dirty="0" smtClean="0">
                    <a:latin typeface="Times New Roman" panose="02020603050405020304" pitchFamily="18" charset="0"/>
                    <a:cs typeface="Times New Roman" panose="02020603050405020304" pitchFamily="18" charset="0"/>
                  </a:rPr>
                  <a:t>Mo</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Abundance: 99.36%</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Used concentration: </a:t>
                </a: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GBW04506 </a:t>
                </a:r>
                <a:r>
                  <a:rPr lang="en-US" altLang="zh-CN" dirty="0" smtClean="0">
                    <a:latin typeface="Times New Roman" panose="02020603050405020304" pitchFamily="18" charset="0"/>
                    <a:cs typeface="Times New Roman" panose="02020603050405020304" pitchFamily="18" charset="0"/>
                  </a:rPr>
                  <a:t>: 100ppb</a:t>
                </a:r>
              </a:p>
              <a:p>
                <a:pPr>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IPC </a:t>
                </a:r>
                <a:r>
                  <a:rPr lang="en-US" altLang="zh-CN" baseline="30000" dirty="0" smtClean="0">
                    <a:latin typeface="Times New Roman" panose="02020603050405020304" pitchFamily="18" charset="0"/>
                    <a:cs typeface="Times New Roman" panose="02020603050405020304" pitchFamily="18" charset="0"/>
                  </a:rPr>
                  <a:t>100</a:t>
                </a:r>
                <a:r>
                  <a:rPr lang="en-US" altLang="zh-CN" dirty="0" smtClean="0">
                    <a:latin typeface="Times New Roman" panose="02020603050405020304" pitchFamily="18" charset="0"/>
                    <a:cs typeface="Times New Roman" panose="02020603050405020304" pitchFamily="18" charset="0"/>
                  </a:rPr>
                  <a:t>MoO</a:t>
                </a:r>
                <a:r>
                  <a:rPr lang="en-US" altLang="zh-CN" baseline="-25000" dirty="0" smtClean="0">
                    <a:latin typeface="Times New Roman" panose="02020603050405020304" pitchFamily="18" charset="0"/>
                    <a:cs typeface="Times New Roman" panose="02020603050405020304" pitchFamily="18" charset="0"/>
                  </a:rPr>
                  <a:t>3</a:t>
                </a:r>
                <a:r>
                  <a:rPr lang="en-US" altLang="zh-CN" dirty="0" smtClean="0">
                    <a:latin typeface="Times New Roman" panose="02020603050405020304" pitchFamily="18" charset="0"/>
                    <a:cs typeface="Times New Roman" panose="02020603050405020304" pitchFamily="18" charset="0"/>
                  </a:rPr>
                  <a:t>: 200ppb (1000*5000)</a:t>
                </a: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Formula: </a:t>
                </a:r>
                <a14:m>
                  <m:oMath xmlns:m="http://schemas.openxmlformats.org/officeDocument/2006/math">
                    <m:sSub>
                      <m:sSubPr>
                        <m:ctrlPr>
                          <a:rPr lang="zh-CN" altLang="zh-CN" i="1"/>
                        </m:ctrlPr>
                      </m:sSubPr>
                      <m:e>
                        <m:r>
                          <a:rPr lang="en-US" altLang="zh-CN" i="1"/>
                          <m:t>𝑅</m:t>
                        </m:r>
                      </m:e>
                      <m:sub>
                        <m:r>
                          <m:rPr>
                            <m:sty m:val="p"/>
                          </m:rPr>
                          <a:rPr lang="en-US" altLang="zh-CN" b="0" i="0" smtClean="0">
                            <a:latin typeface="Cambria Math" panose="02040503050406030204" pitchFamily="18" charset="0"/>
                          </a:rPr>
                          <m:t>sample</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result</m:t>
                        </m:r>
                      </m:sub>
                    </m:sSub>
                    <m:r>
                      <a:rPr lang="en-US" altLang="zh-CN"/>
                      <m:t>=</m:t>
                    </m:r>
                    <m:sSub>
                      <m:sSubPr>
                        <m:ctrlPr>
                          <a:rPr lang="zh-CN" altLang="zh-CN" i="1"/>
                        </m:ctrlPr>
                      </m:sSubPr>
                      <m:e>
                        <m:r>
                          <m:rPr>
                            <m:sty m:val="p"/>
                          </m:rPr>
                          <a:rPr lang="en-US" altLang="zh-CN" smtClean="0"/>
                          <m:t>R</m:t>
                        </m:r>
                      </m:e>
                      <m:sub>
                        <m:r>
                          <a:rPr lang="en-US" altLang="zh-CN" b="0" i="1" smtClean="0">
                            <a:latin typeface="Cambria Math" panose="02040503050406030204" pitchFamily="18" charset="0"/>
                          </a:rPr>
                          <m:t>𝑠𝑎</m:t>
                        </m:r>
                        <m:r>
                          <m:rPr>
                            <m:sty m:val="p"/>
                          </m:rPr>
                          <a:rPr lang="en-US" altLang="zh-CN" b="0" i="0" smtClean="0">
                            <a:latin typeface="Cambria Math" panose="02040503050406030204" pitchFamily="18" charset="0"/>
                          </a:rPr>
                          <m:t>mple</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m</m:t>
                        </m:r>
                        <m:r>
                          <a:rPr lang="en-US" altLang="zh-CN" b="0" i="1" smtClean="0">
                            <a:latin typeface="Cambria Math" panose="02040503050406030204" pitchFamily="18" charset="0"/>
                          </a:rPr>
                          <m:t>𝑒𝑎𝑠𝑢𝑟𝑒</m:t>
                        </m:r>
                      </m:sub>
                    </m:sSub>
                    <m:r>
                      <a:rPr lang="en-US" altLang="zh-CN" i="1"/>
                      <m:t> </m:t>
                    </m:r>
                    <m:r>
                      <a:rPr lang="en-US" altLang="zh-CN">
                        <a:latin typeface="Cambria Math" panose="02040503050406030204" pitchFamily="18" charset="0"/>
                      </a:rPr>
                      <m:t>×</m:t>
                    </m:r>
                  </m:oMath>
                </a14:m>
                <a:r>
                  <a:rPr lang="zh-CN" altLang="zh-CN" dirty="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i="1"/>
                        </m:ctrlPr>
                      </m:fPr>
                      <m:num>
                        <m:sSub>
                          <m:sSubPr>
                            <m:ctrlPr>
                              <a:rPr lang="zh-CN" altLang="zh-CN" i="1"/>
                            </m:ctrlPr>
                          </m:sSubPr>
                          <m:e>
                            <m:r>
                              <a:rPr lang="en-US" altLang="zh-CN" i="1"/>
                              <m:t>𝑅</m:t>
                            </m:r>
                          </m:e>
                          <m:sub>
                            <m:r>
                              <m:rPr>
                                <m:sty m:val="p"/>
                              </m:rPr>
                              <a:rPr lang="en-US" altLang="zh-CN" b="0" i="0" smtClean="0">
                                <a:latin typeface="Cambria Math" panose="02040503050406030204" pitchFamily="18" charset="0"/>
                              </a:rPr>
                              <m:t>reference</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value</m:t>
                            </m:r>
                            <m:r>
                              <a:rPr lang="en-US" altLang="zh-CN" b="0" i="0" smtClean="0">
                                <a:latin typeface="Cambria Math" panose="02040503050406030204" pitchFamily="18" charset="0"/>
                              </a:rPr>
                              <m:t> </m:t>
                            </m:r>
                          </m:sub>
                        </m:sSub>
                      </m:num>
                      <m:den>
                        <m:sSub>
                          <m:sSubPr>
                            <m:ctrlPr>
                              <a:rPr lang="zh-CN" altLang="zh-CN" i="1"/>
                            </m:ctrlPr>
                          </m:sSubPr>
                          <m:e>
                            <m:r>
                              <a:rPr lang="en-US" altLang="zh-CN" i="1"/>
                              <m:t>𝑅</m:t>
                            </m:r>
                          </m:e>
                          <m:sub>
                            <m:r>
                              <m:rPr>
                                <m:sty m:val="p"/>
                              </m:rPr>
                              <a:rPr lang="en-US" altLang="zh-CN" b="0" i="0" smtClean="0">
                                <a:latin typeface="Cambria Math" panose="02040503050406030204" pitchFamily="18" charset="0"/>
                              </a:rPr>
                              <m:t>refer</m:t>
                            </m:r>
                            <m:r>
                              <a:rPr lang="en-US" altLang="zh-CN" b="0" i="1" smtClean="0">
                                <a:latin typeface="Cambria Math" panose="02040503050406030204" pitchFamily="18" charset="0"/>
                              </a:rPr>
                              <m:t>𝑒𝑛𝑐𝑒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𝑚𝑒𝑎𝑠𝑢𝑟𝑒</m:t>
                            </m:r>
                          </m:sub>
                        </m:sSub>
                      </m:den>
                    </m:f>
                    <m:r>
                      <a:rPr lang="en-US" altLang="zh-CN" i="1"/>
                      <m:t> </m:t>
                    </m:r>
                  </m:oMath>
                </a14:m>
                <a:endParaRPr lang="en-US" altLang="zh-CN" dirty="0" smtClean="0">
                  <a:latin typeface="Times New Roman" panose="02020603050405020304" pitchFamily="18" charset="0"/>
                  <a:cs typeface="Times New Roman" panose="02020603050405020304" pitchFamily="18" charset="0"/>
                </a:endParaRPr>
              </a:p>
              <a:p>
                <a:pPr marL="0" indent="0">
                  <a:buNone/>
                </a:pPr>
                <a:endParaRPr lang="en-US" altLang="zh-CN"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30045" y="1417646"/>
                <a:ext cx="10972801" cy="4085845"/>
              </a:xfrm>
              <a:blipFill rotWithShape="0">
                <a:blip r:embed="rId3" cstate="print"/>
                <a:stretch>
                  <a:fillRect l="-806" t="-597"/>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5F050E3F-D9C3-4284-A62F-7B849022E262}" type="slidenum">
              <a:rPr lang="zh-CN" altLang="en-US" smtClean="0"/>
              <a:pPr/>
              <a:t>8</a:t>
            </a:fld>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xmlns="" val="2356540839"/>
              </p:ext>
            </p:extLst>
          </p:nvPr>
        </p:nvGraphicFramePr>
        <p:xfrm>
          <a:off x="609603" y="5503491"/>
          <a:ext cx="11052355" cy="1100568"/>
        </p:xfrm>
        <a:graphic>
          <a:graphicData uri="http://schemas.openxmlformats.org/drawingml/2006/table">
            <a:tbl>
              <a:tblPr>
                <a:tableStyleId>{9D7B26C5-4107-4FEC-AEDC-1716B250A1EF}</a:tableStyleId>
              </a:tblPr>
              <a:tblGrid>
                <a:gridCol w="1588922"/>
                <a:gridCol w="1331891"/>
                <a:gridCol w="1308524"/>
                <a:gridCol w="1308524"/>
                <a:gridCol w="1308524"/>
                <a:gridCol w="1308524"/>
                <a:gridCol w="1398050"/>
                <a:gridCol w="1499396"/>
              </a:tblGrid>
              <a:tr h="592614">
                <a:tc>
                  <a:txBody>
                    <a:bodyPr/>
                    <a:lstStyle/>
                    <a:p>
                      <a:pPr algn="ctr" fontAlgn="ctr"/>
                      <a:r>
                        <a:rPr lang="en-US" sz="1800" u="none" strike="noStrike" dirty="0">
                          <a:effectLst/>
                        </a:rPr>
                        <a:t>Abundance</a:t>
                      </a:r>
                      <a:endParaRPr lang="en-US"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baseline="30000" dirty="0">
                          <a:effectLst/>
                        </a:rPr>
                        <a:t>92</a:t>
                      </a:r>
                      <a:r>
                        <a:rPr lang="en-US" sz="1800" u="none" strike="noStrike" dirty="0">
                          <a:effectLst/>
                        </a:rPr>
                        <a:t>Mo</a:t>
                      </a:r>
                      <a:endParaRPr lang="en-US"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baseline="30000" dirty="0">
                          <a:effectLst/>
                        </a:rPr>
                        <a:t>94</a:t>
                      </a:r>
                      <a:r>
                        <a:rPr lang="en-US" sz="1800" u="none" strike="noStrike" dirty="0">
                          <a:effectLst/>
                        </a:rPr>
                        <a:t>Mo</a:t>
                      </a:r>
                      <a:endParaRPr lang="en-US"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baseline="30000" dirty="0">
                          <a:effectLst/>
                        </a:rPr>
                        <a:t>95</a:t>
                      </a:r>
                      <a:r>
                        <a:rPr lang="en-US" sz="1800" u="none" strike="noStrike" dirty="0">
                          <a:effectLst/>
                        </a:rPr>
                        <a:t>Mo</a:t>
                      </a:r>
                      <a:endParaRPr lang="en-US"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baseline="30000" dirty="0">
                          <a:effectLst/>
                        </a:rPr>
                        <a:t>96</a:t>
                      </a:r>
                      <a:r>
                        <a:rPr lang="en-US" sz="1800" u="none" strike="noStrike" dirty="0">
                          <a:effectLst/>
                        </a:rPr>
                        <a:t>Mo</a:t>
                      </a:r>
                      <a:endParaRPr lang="en-US"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baseline="30000" dirty="0">
                          <a:effectLst/>
                        </a:rPr>
                        <a:t>97</a:t>
                      </a:r>
                      <a:r>
                        <a:rPr lang="en-US" sz="1800" u="none" strike="noStrike" dirty="0">
                          <a:effectLst/>
                        </a:rPr>
                        <a:t>Mo</a:t>
                      </a:r>
                      <a:endParaRPr lang="en-US"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baseline="30000" dirty="0">
                          <a:effectLst/>
                        </a:rPr>
                        <a:t>98</a:t>
                      </a:r>
                      <a:r>
                        <a:rPr lang="en-US" sz="1800" u="none" strike="noStrike" dirty="0">
                          <a:effectLst/>
                        </a:rPr>
                        <a:t>Mo</a:t>
                      </a:r>
                      <a:endParaRPr lang="en-US"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baseline="30000" dirty="0">
                          <a:effectLst/>
                        </a:rPr>
                        <a:t>100</a:t>
                      </a:r>
                      <a:r>
                        <a:rPr lang="en-US" sz="1800" u="none" strike="noStrike" dirty="0">
                          <a:effectLst/>
                        </a:rPr>
                        <a:t>Mo</a:t>
                      </a:r>
                      <a:endParaRPr lang="en-US"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B w="12700" cap="flat" cmpd="sng" algn="ctr">
                      <a:solidFill>
                        <a:schemeClr val="tx1"/>
                      </a:solidFill>
                      <a:prstDash val="solid"/>
                      <a:round/>
                      <a:headEnd type="none" w="med" len="med"/>
                      <a:tailEnd type="none" w="med" len="med"/>
                    </a:lnB>
                  </a:tcPr>
                </a:tc>
              </a:tr>
              <a:tr h="507954">
                <a:tc>
                  <a:txBody>
                    <a:bodyPr/>
                    <a:lstStyle/>
                    <a:p>
                      <a:pPr algn="ctr" fontAlgn="ctr"/>
                      <a:r>
                        <a:rPr lang="en-US" sz="1800" u="none" strike="noStrike">
                          <a:effectLst/>
                        </a:rPr>
                        <a:t>GBW04506</a:t>
                      </a:r>
                      <a:endParaRPr lang="en-US" sz="18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800" u="none" strike="noStrike" dirty="0">
                          <a:effectLst/>
                        </a:rPr>
                        <a:t>0.0003200</a:t>
                      </a:r>
                      <a:endParaRPr lang="en-US" altLang="zh-CN"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800" u="none" strike="noStrike" dirty="0">
                          <a:effectLst/>
                        </a:rPr>
                        <a:t>0.0002161</a:t>
                      </a:r>
                      <a:endParaRPr lang="en-US" altLang="zh-CN"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800" u="none" strike="noStrike" dirty="0">
                          <a:effectLst/>
                        </a:rPr>
                        <a:t>0.0003881</a:t>
                      </a:r>
                      <a:endParaRPr lang="en-US" altLang="zh-CN"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800" u="none" strike="noStrike" dirty="0" smtClean="0">
                          <a:effectLst/>
                        </a:rPr>
                        <a:t>0.0004770</a:t>
                      </a:r>
                      <a:endParaRPr lang="en-US" altLang="zh-CN"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800" u="none" strike="noStrike" dirty="0">
                          <a:effectLst/>
                        </a:rPr>
                        <a:t>0.0003994</a:t>
                      </a:r>
                      <a:endParaRPr lang="en-US" altLang="zh-CN"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800" u="none" strike="noStrike" dirty="0">
                          <a:effectLst/>
                        </a:rPr>
                        <a:t>0.0045568</a:t>
                      </a:r>
                      <a:endParaRPr lang="en-US" altLang="zh-CN"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c>
                  <a:txBody>
                    <a:bodyPr/>
                    <a:lstStyle/>
                    <a:p>
                      <a:pPr algn="ctr" fontAlgn="ctr"/>
                      <a:r>
                        <a:rPr lang="en-US" altLang="zh-CN" sz="1800" u="none" strike="noStrike" dirty="0" smtClean="0">
                          <a:effectLst/>
                        </a:rPr>
                        <a:t>0.9936425</a:t>
                      </a:r>
                      <a:endParaRPr lang="en-US" altLang="zh-CN" sz="18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216" marR="9216" marT="7620" marB="0" anchor="ctr">
                    <a:lnT w="12700" cap="flat" cmpd="sng" algn="ctr">
                      <a:solidFill>
                        <a:schemeClr val="tx1"/>
                      </a:solidFill>
                      <a:prstDash val="solid"/>
                      <a:round/>
                      <a:headEnd type="none" w="med" len="med"/>
                      <a:tailEnd type="none" w="med" len="med"/>
                    </a:lnT>
                  </a:tcPr>
                </a:tc>
              </a:tr>
            </a:tbl>
          </a:graphicData>
        </a:graphic>
      </p:graphicFrame>
      <p:sp>
        <p:nvSpPr>
          <p:cNvPr id="7" name="矩形 6"/>
          <p:cNvSpPr/>
          <p:nvPr/>
        </p:nvSpPr>
        <p:spPr>
          <a:xfrm>
            <a:off x="7328012" y="90936"/>
            <a:ext cx="4998838" cy="461665"/>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IPC </a:t>
            </a:r>
            <a:r>
              <a:rPr lang="en-US" altLang="zh-CN" sz="2400" baseline="30000" dirty="0">
                <a:latin typeface="Times New Roman" panose="02020603050405020304" pitchFamily="18" charset="0"/>
                <a:cs typeface="Times New Roman" panose="02020603050405020304" pitchFamily="18" charset="0"/>
              </a:rPr>
              <a:t>100</a:t>
            </a:r>
            <a:r>
              <a:rPr lang="en-US" altLang="zh-CN" sz="2400" dirty="0">
                <a:latin typeface="Times New Roman" panose="02020603050405020304" pitchFamily="18" charset="0"/>
                <a:cs typeface="Times New Roman" panose="02020603050405020304" pitchFamily="18" charset="0"/>
              </a:rPr>
              <a:t>MoO</a:t>
            </a:r>
            <a:r>
              <a:rPr lang="en-US" altLang="zh-CN" sz="2400" baseline="-25000" dirty="0">
                <a:latin typeface="Times New Roman" panose="02020603050405020304" pitchFamily="18" charset="0"/>
                <a:cs typeface="Times New Roman" panose="02020603050405020304" pitchFamily="18" charset="0"/>
              </a:rPr>
              <a:t>3</a:t>
            </a:r>
            <a:r>
              <a:rPr lang="en-US" altLang="zh-CN" sz="2400" dirty="0">
                <a:latin typeface="Times New Roman" panose="02020603050405020304" pitchFamily="18" charset="0"/>
                <a:cs typeface="Times New Roman" panose="02020603050405020304" pitchFamily="18" charset="0"/>
              </a:rPr>
              <a:t> sample testing</a:t>
            </a:r>
          </a:p>
        </p:txBody>
      </p:sp>
    </p:spTree>
    <p:extLst>
      <p:ext uri="{BB962C8B-B14F-4D97-AF65-F5344CB8AC3E}">
        <p14:creationId xmlns:p14="http://schemas.microsoft.com/office/powerpoint/2010/main" xmlns="" val="1037819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404664"/>
            <a:ext cx="10972801" cy="707357"/>
          </a:xfrm>
        </p:spPr>
        <p:txBody>
          <a:bodyPr/>
          <a:lstStyle/>
          <a:p>
            <a:r>
              <a:rPr lang="en-US" altLang="zh-CN" dirty="0" smtClean="0">
                <a:solidFill>
                  <a:schemeClr val="tx1"/>
                </a:solidFill>
                <a:latin typeface="Times New Roman" panose="02020603050405020304" pitchFamily="18" charset="0"/>
                <a:cs typeface="Times New Roman" panose="02020603050405020304" pitchFamily="18" charset="0"/>
              </a:rPr>
              <a:t>Experimentation</a:t>
            </a:r>
            <a:r>
              <a:rPr lang="zh-CN" altLang="en-US" dirty="0" smtClean="0">
                <a:solidFill>
                  <a:schemeClr val="tx1"/>
                </a:solidFill>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and Result</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0"/>
          </p:nvPr>
        </p:nvSpPr>
        <p:spPr/>
        <p:txBody>
          <a:bodyPr/>
          <a:lstStyle/>
          <a:p>
            <a:fld id="{C93D11DF-1D51-4F68-8396-4B38ABAD04C2}" type="slidenum">
              <a:rPr lang="zh-CN" altLang="en-US" smtClean="0"/>
              <a:pPr/>
              <a:t>9</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xmlns="" val="2614473990"/>
              </p:ext>
            </p:extLst>
          </p:nvPr>
        </p:nvGraphicFramePr>
        <p:xfrm>
          <a:off x="407368" y="980728"/>
          <a:ext cx="11615068" cy="5643343"/>
        </p:xfrm>
        <a:graphic>
          <a:graphicData uri="http://schemas.openxmlformats.org/drawingml/2006/table">
            <a:tbl>
              <a:tblPr>
                <a:tableStyleId>{5940675A-B579-460E-94D1-54222C63F5DA}</a:tableStyleId>
              </a:tblPr>
              <a:tblGrid>
                <a:gridCol w="1290563"/>
                <a:gridCol w="667923"/>
                <a:gridCol w="781130"/>
                <a:gridCol w="781130"/>
                <a:gridCol w="781130"/>
                <a:gridCol w="781130"/>
                <a:gridCol w="781130"/>
                <a:gridCol w="837734"/>
                <a:gridCol w="1313205"/>
                <a:gridCol w="1233960"/>
                <a:gridCol w="1075470"/>
                <a:gridCol w="1290563"/>
              </a:tblGrid>
              <a:tr h="360009">
                <a:tc rowSpan="2">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Sample</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92Mo</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94Mo</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95Mo</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96Mo</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97Mo</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98Mo</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100Mo</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Total intensity</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100Mo/Total</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correction</a:t>
                      </a:r>
                      <a:br>
                        <a:rPr lang="en-US" sz="1100" u="none" strike="noStrike" dirty="0">
                          <a:effectLst/>
                          <a:latin typeface="Times New Roman" panose="02020603050405020304" pitchFamily="18" charset="0"/>
                          <a:cs typeface="Times New Roman" panose="02020603050405020304" pitchFamily="18" charset="0"/>
                        </a:rPr>
                      </a:br>
                      <a:r>
                        <a:rPr lang="en-US" sz="1100" u="none" strike="noStrike" dirty="0" smtClean="0">
                          <a:effectLst/>
                          <a:latin typeface="Times New Roman" panose="02020603050405020304" pitchFamily="18" charset="0"/>
                          <a:cs typeface="Times New Roman" panose="02020603050405020304" pitchFamily="18" charset="0"/>
                        </a:rPr>
                        <a:t>factor</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Result</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vMerge="1">
                  <a:txBody>
                    <a:bodyPr/>
                    <a:lstStyle/>
                    <a:p>
                      <a:endParaRPr lang="zh-CN" alt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cps</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cps</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cps</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cps</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cps</a:t>
                      </a:r>
                      <a:endParaRPr 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cps</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cps</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cps</a:t>
                      </a:r>
                      <a:endParaRPr 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blank</a:t>
                      </a:r>
                      <a:endParaRPr 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12</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13</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6</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28</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466</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GBW04506 </a:t>
                      </a:r>
                      <a:r>
                        <a:rPr lang="en-US" sz="1100" u="none" strike="noStrike" dirty="0" smtClean="0">
                          <a:effectLst/>
                          <a:latin typeface="Times New Roman" panose="02020603050405020304" pitchFamily="18" charset="0"/>
                          <a:cs typeface="Times New Roman" panose="02020603050405020304" pitchFamily="18" charset="0"/>
                        </a:rPr>
                        <a:t>-1</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299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207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393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455</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388</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4709</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1098761</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GBW04506 </a:t>
                      </a:r>
                      <a:r>
                        <a:rPr lang="en-US" sz="1100" u="none" strike="noStrike" dirty="0" smtClean="0">
                          <a:effectLst/>
                          <a:latin typeface="Times New Roman" panose="02020603050405020304" pitchFamily="18" charset="0"/>
                          <a:cs typeface="Times New Roman" panose="02020603050405020304" pitchFamily="18" charset="0"/>
                        </a:rPr>
                        <a:t>-2</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277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203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370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488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386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4572</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1082551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subtract blank</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GBW04506 </a:t>
                      </a:r>
                      <a:r>
                        <a:rPr lang="en-US" sz="1100" u="none" strike="noStrike" dirty="0" smtClean="0">
                          <a:effectLst/>
                          <a:latin typeface="Times New Roman" panose="02020603050405020304" pitchFamily="18" charset="0"/>
                          <a:cs typeface="Times New Roman" panose="02020603050405020304" pitchFamily="18" charset="0"/>
                        </a:rPr>
                        <a:t>-1</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290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199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381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442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382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4681</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1098295</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1104669</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0.9942298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0.9994093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243222">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GBW04506 </a:t>
                      </a:r>
                      <a:r>
                        <a:rPr lang="en-US" sz="1100" u="none" strike="noStrike" dirty="0" smtClean="0">
                          <a:effectLst/>
                          <a:latin typeface="Times New Roman" panose="02020603050405020304" pitchFamily="18" charset="0"/>
                          <a:cs typeface="Times New Roman" panose="02020603050405020304" pitchFamily="18" charset="0"/>
                        </a:rPr>
                        <a:t>-2</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268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195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358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475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379</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4544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1082085</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1088305</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0.9942850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0.9993538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altLang="zh-CN" sz="1100" u="none" strike="noStrike" dirty="0" smtClean="0">
                          <a:solidFill>
                            <a:srgbClr val="FF0000"/>
                          </a:solidFill>
                          <a:effectLst/>
                          <a:latin typeface="Times New Roman" panose="02020603050405020304" pitchFamily="18" charset="0"/>
                          <a:cs typeface="Times New Roman" panose="02020603050405020304" pitchFamily="18" charset="0"/>
                        </a:rPr>
                        <a:t>Average</a:t>
                      </a: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solidFill>
                            <a:srgbClr val="FF0000"/>
                          </a:solidFill>
                          <a:effectLst/>
                          <a:latin typeface="Times New Roman" panose="02020603050405020304" pitchFamily="18" charset="0"/>
                          <a:cs typeface="Times New Roman" panose="02020603050405020304" pitchFamily="18" charset="0"/>
                        </a:rPr>
                        <a:t>0.9993815</a:t>
                      </a:r>
                      <a:r>
                        <a:rPr lang="en-US" altLang="zh-CN" sz="1100" u="none" strike="noStrike" dirty="0">
                          <a:effectLst/>
                          <a:latin typeface="Times New Roman" panose="02020603050405020304" pitchFamily="18" charset="0"/>
                          <a:cs typeface="Times New Roman" panose="02020603050405020304" pitchFamily="18" charset="0"/>
                        </a:rPr>
                        <a:t>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blank</a:t>
                      </a:r>
                      <a:endParaRPr 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403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smtClean="0">
                          <a:effectLst/>
                          <a:latin typeface="Times New Roman" panose="02020603050405020304" pitchFamily="18" charset="0"/>
                          <a:cs typeface="Times New Roman" panose="02020603050405020304" pitchFamily="18" charset="0"/>
                        </a:rPr>
                        <a:t>MoO</a:t>
                      </a:r>
                      <a:r>
                        <a:rPr lang="en-US" sz="1100" u="none" strike="noStrike" baseline="-25000" dirty="0" smtClean="0">
                          <a:effectLst/>
                          <a:latin typeface="Times New Roman" panose="02020603050405020304" pitchFamily="18" charset="0"/>
                          <a:cs typeface="Times New Roman" panose="02020603050405020304" pitchFamily="18" charset="0"/>
                        </a:rPr>
                        <a:t>3</a:t>
                      </a:r>
                      <a:r>
                        <a:rPr lang="en-US" sz="1100" u="none" strike="noStrike" dirty="0" smtClean="0">
                          <a:effectLst/>
                          <a:latin typeface="Times New Roman" panose="02020603050405020304" pitchFamily="18" charset="0"/>
                          <a:cs typeface="Times New Roman" panose="02020603050405020304" pitchFamily="18" charset="0"/>
                        </a:rPr>
                        <a:t>-1</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213</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250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280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16867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1103253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smtClean="0">
                          <a:effectLst/>
                          <a:latin typeface="Times New Roman" panose="02020603050405020304" pitchFamily="18" charset="0"/>
                          <a:cs typeface="Times New Roman" panose="02020603050405020304" pitchFamily="18" charset="0"/>
                        </a:rPr>
                        <a:t>MoO</a:t>
                      </a:r>
                      <a:r>
                        <a:rPr lang="en-US" sz="1100" u="none" strike="noStrike" baseline="-25000" dirty="0" smtClean="0">
                          <a:effectLst/>
                          <a:latin typeface="Times New Roman" panose="02020603050405020304" pitchFamily="18" charset="0"/>
                          <a:cs typeface="Times New Roman" panose="02020603050405020304" pitchFamily="18" charset="0"/>
                        </a:rPr>
                        <a:t>3</a:t>
                      </a:r>
                      <a:r>
                        <a:rPr lang="en-US" sz="1100" u="none" strike="noStrike" dirty="0" smtClean="0">
                          <a:effectLst/>
                          <a:latin typeface="Times New Roman" panose="02020603050405020304" pitchFamily="18" charset="0"/>
                          <a:cs typeface="Times New Roman" panose="02020603050405020304" pitchFamily="18" charset="0"/>
                        </a:rPr>
                        <a:t>-2</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186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120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226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254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301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17306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1128466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subtract blank</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smtClean="0">
                          <a:effectLst/>
                          <a:latin typeface="Times New Roman" panose="02020603050405020304" pitchFamily="18" charset="0"/>
                          <a:cs typeface="Times New Roman" panose="02020603050405020304" pitchFamily="18" charset="0"/>
                        </a:rPr>
                        <a:t>MoO</a:t>
                      </a:r>
                      <a:r>
                        <a:rPr lang="en-US" sz="1100" u="none" strike="noStrike" baseline="-25000" dirty="0" smtClean="0">
                          <a:effectLst/>
                          <a:latin typeface="Times New Roman" panose="02020603050405020304" pitchFamily="18" charset="0"/>
                          <a:cs typeface="Times New Roman" panose="02020603050405020304" pitchFamily="18" charset="0"/>
                        </a:rPr>
                        <a:t>3</a:t>
                      </a:r>
                      <a:r>
                        <a:rPr lang="en-US" sz="1100" u="none" strike="noStrike" dirty="0" smtClean="0">
                          <a:effectLst/>
                          <a:latin typeface="Times New Roman" panose="02020603050405020304" pitchFamily="18" charset="0"/>
                          <a:cs typeface="Times New Roman" panose="02020603050405020304" pitchFamily="18" charset="0"/>
                        </a:rPr>
                        <a:t>-1</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164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107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203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239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275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16838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1102849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1120675</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0.9840938 </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smtClean="0">
                          <a:effectLst/>
                          <a:latin typeface="Times New Roman" panose="02020603050405020304" pitchFamily="18" charset="0"/>
                          <a:cs typeface="Times New Roman" panose="02020603050405020304" pitchFamily="18" charset="0"/>
                        </a:rPr>
                        <a:t>0.9834852</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smtClean="0">
                          <a:effectLst/>
                          <a:latin typeface="Times New Roman" panose="02020603050405020304" pitchFamily="18" charset="0"/>
                          <a:cs typeface="Times New Roman" panose="02020603050405020304" pitchFamily="18" charset="0"/>
                        </a:rPr>
                        <a:t>MoO</a:t>
                      </a:r>
                      <a:r>
                        <a:rPr lang="en-US" sz="1100" u="none" strike="noStrike" baseline="-25000" dirty="0" smtClean="0">
                          <a:effectLst/>
                          <a:latin typeface="Times New Roman" panose="02020603050405020304" pitchFamily="18" charset="0"/>
                          <a:cs typeface="Times New Roman" panose="02020603050405020304" pitchFamily="18" charset="0"/>
                        </a:rPr>
                        <a:t>3</a:t>
                      </a:r>
                      <a:r>
                        <a:rPr lang="en-US" sz="1100" u="none" strike="noStrike" dirty="0" smtClean="0">
                          <a:effectLst/>
                          <a:latin typeface="Times New Roman" panose="02020603050405020304" pitchFamily="18" charset="0"/>
                          <a:cs typeface="Times New Roman" panose="02020603050405020304" pitchFamily="18" charset="0"/>
                        </a:rPr>
                        <a:t>-2</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216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243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295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17278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1128062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1146379</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0.9840221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smtClean="0">
                          <a:effectLst/>
                          <a:latin typeface="Times New Roman" panose="02020603050405020304" pitchFamily="18" charset="0"/>
                          <a:cs typeface="Times New Roman" panose="02020603050405020304" pitchFamily="18" charset="0"/>
                        </a:rPr>
                        <a:t>0.9834135</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altLang="zh-CN" sz="1100" u="none" strike="noStrike" dirty="0" smtClean="0">
                          <a:solidFill>
                            <a:srgbClr val="FF0000"/>
                          </a:solidFill>
                          <a:effectLst/>
                          <a:latin typeface="Times New Roman" panose="02020603050405020304" pitchFamily="18" charset="0"/>
                          <a:cs typeface="Times New Roman" panose="02020603050405020304" pitchFamily="18" charset="0"/>
                        </a:rPr>
                        <a:t>Average</a:t>
                      </a:r>
                      <a:endParaRPr lang="zh-CN" altLang="en-US" sz="1100" b="0" i="0" u="none" strike="noStrike" dirty="0">
                        <a:solidFill>
                          <a:srgbClr val="FF0000"/>
                        </a:solidFill>
                        <a:effectLst/>
                        <a:latin typeface="Times New Roman" panose="02020603050405020304" pitchFamily="18" charset="0"/>
                        <a:ea typeface="+mn-ea"/>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smtClean="0">
                          <a:solidFill>
                            <a:srgbClr val="FF0000"/>
                          </a:solidFill>
                          <a:effectLst/>
                          <a:latin typeface="Times New Roman" panose="02020603050405020304" pitchFamily="18" charset="0"/>
                          <a:cs typeface="Times New Roman" panose="02020603050405020304" pitchFamily="18" charset="0"/>
                        </a:rPr>
                        <a:t>0.9834493</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blank</a:t>
                      </a:r>
                      <a:endParaRPr 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401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GBW04506 </a:t>
                      </a:r>
                      <a:r>
                        <a:rPr lang="en-US" sz="1100" u="none" strike="noStrike" dirty="0" smtClean="0">
                          <a:effectLst/>
                          <a:latin typeface="Times New Roman" panose="02020603050405020304" pitchFamily="18" charset="0"/>
                          <a:cs typeface="Times New Roman" panose="02020603050405020304" pitchFamily="18" charset="0"/>
                        </a:rPr>
                        <a:t>-1</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270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188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327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436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368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4340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1016717</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GBW04506 </a:t>
                      </a:r>
                      <a:r>
                        <a:rPr lang="en-US" sz="1100" u="none" strike="noStrike" dirty="0" smtClean="0">
                          <a:effectLst/>
                          <a:latin typeface="Times New Roman" panose="02020603050405020304" pitchFamily="18" charset="0"/>
                          <a:cs typeface="Times New Roman" panose="02020603050405020304" pitchFamily="18" charset="0"/>
                        </a:rPr>
                        <a:t>-2</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292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213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338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439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362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4380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1033455</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subtract blank</a:t>
                      </a:r>
                      <a:endParaRPr 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GBW04506 </a:t>
                      </a:r>
                      <a:r>
                        <a:rPr lang="en-US" sz="1100" u="none" strike="noStrike" dirty="0" smtClean="0">
                          <a:effectLst/>
                          <a:latin typeface="Times New Roman" panose="02020603050405020304" pitchFamily="18" charset="0"/>
                          <a:cs typeface="Times New Roman" panose="02020603050405020304" pitchFamily="18" charset="0"/>
                        </a:rPr>
                        <a:t>-1</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259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180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315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424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361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4317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1016316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1022172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0.9942711 </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0.9993678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GBW04506 </a:t>
                      </a:r>
                      <a:r>
                        <a:rPr lang="en-US" sz="1100" u="none" strike="noStrike" dirty="0" smtClean="0">
                          <a:effectLst/>
                          <a:latin typeface="Times New Roman" panose="02020603050405020304" pitchFamily="18" charset="0"/>
                          <a:cs typeface="Times New Roman" panose="02020603050405020304" pitchFamily="18" charset="0"/>
                        </a:rPr>
                        <a:t>-2</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281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204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327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428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355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4358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1033054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1039007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0.9942708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0.9993680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marL="0" marR="0" indent="0" algn="ctr" defTabSz="914275" rtl="0" eaLnBrk="1" fontAlgn="ctr" latinLnBrk="0" hangingPunct="1">
                        <a:lnSpc>
                          <a:spcPct val="100000"/>
                        </a:lnSpc>
                        <a:spcBef>
                          <a:spcPts val="0"/>
                        </a:spcBef>
                        <a:spcAft>
                          <a:spcPts val="0"/>
                        </a:spcAft>
                        <a:buClrTx/>
                        <a:buSzTx/>
                        <a:buFontTx/>
                        <a:buNone/>
                        <a:tabLst/>
                        <a:defRPr/>
                      </a:pPr>
                      <a:r>
                        <a:rPr lang="en-US" altLang="zh-CN" sz="1100" u="none" strike="noStrike" dirty="0" smtClean="0">
                          <a:solidFill>
                            <a:srgbClr val="FF0000"/>
                          </a:solidFill>
                          <a:effectLst/>
                          <a:latin typeface="Times New Roman" panose="02020603050405020304" pitchFamily="18" charset="0"/>
                          <a:cs typeface="Times New Roman" panose="02020603050405020304" pitchFamily="18" charset="0"/>
                        </a:rPr>
                        <a:t>Average</a:t>
                      </a:r>
                      <a:endParaRPr lang="zh-CN" altLang="en-US" sz="1100" b="0" i="0" u="none" strike="noStrike" dirty="0" smtClean="0">
                        <a:solidFill>
                          <a:srgbClr val="FF0000"/>
                        </a:solidFill>
                        <a:effectLst/>
                        <a:latin typeface="Times New Roman" panose="02020603050405020304" pitchFamily="18" charset="0"/>
                        <a:ea typeface="+mn-ea"/>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solidFill>
                            <a:srgbClr val="FF0000"/>
                          </a:solidFill>
                          <a:effectLst/>
                          <a:latin typeface="Times New Roman" panose="02020603050405020304" pitchFamily="18" charset="0"/>
                          <a:cs typeface="Times New Roman" panose="02020603050405020304" pitchFamily="18" charset="0"/>
                        </a:rPr>
                        <a:t>0.9993679</a:t>
                      </a:r>
                      <a:r>
                        <a:rPr lang="en-US" altLang="zh-CN" sz="1100" u="none" strike="noStrike" dirty="0">
                          <a:effectLst/>
                          <a:latin typeface="Times New Roman" panose="02020603050405020304" pitchFamily="18" charset="0"/>
                          <a:cs typeface="Times New Roman" panose="02020603050405020304" pitchFamily="18" charset="0"/>
                        </a:rPr>
                        <a:t>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blank</a:t>
                      </a:r>
                      <a:endParaRPr 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355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smtClean="0">
                          <a:effectLst/>
                          <a:latin typeface="Times New Roman" panose="02020603050405020304" pitchFamily="18" charset="0"/>
                          <a:cs typeface="Times New Roman" panose="02020603050405020304" pitchFamily="18" charset="0"/>
                        </a:rPr>
                        <a:t>MoO</a:t>
                      </a:r>
                      <a:r>
                        <a:rPr lang="en-US" sz="1100" u="none" strike="noStrike" baseline="-25000" dirty="0" smtClean="0">
                          <a:effectLst/>
                          <a:latin typeface="Times New Roman" panose="02020603050405020304" pitchFamily="18" charset="0"/>
                          <a:cs typeface="Times New Roman" panose="02020603050405020304" pitchFamily="18" charset="0"/>
                        </a:rPr>
                        <a:t>3</a:t>
                      </a:r>
                      <a:r>
                        <a:rPr lang="en-US" sz="1100" u="none" strike="noStrike" dirty="0" smtClean="0">
                          <a:effectLst/>
                          <a:latin typeface="Times New Roman" panose="02020603050405020304" pitchFamily="18" charset="0"/>
                          <a:cs typeface="Times New Roman" panose="02020603050405020304" pitchFamily="18" charset="0"/>
                        </a:rPr>
                        <a:t>-1</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125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222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251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302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17338</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1128731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smtClean="0">
                          <a:effectLst/>
                          <a:latin typeface="Times New Roman" panose="02020603050405020304" pitchFamily="18" charset="0"/>
                          <a:cs typeface="Times New Roman" panose="02020603050405020304" pitchFamily="18" charset="0"/>
                        </a:rPr>
                        <a:t>MoO</a:t>
                      </a:r>
                      <a:r>
                        <a:rPr lang="en-US" sz="1100" u="none" strike="noStrike" baseline="-25000" dirty="0" smtClean="0">
                          <a:effectLst/>
                          <a:latin typeface="Times New Roman" panose="02020603050405020304" pitchFamily="18" charset="0"/>
                          <a:cs typeface="Times New Roman" panose="02020603050405020304" pitchFamily="18" charset="0"/>
                        </a:rPr>
                        <a:t>3</a:t>
                      </a:r>
                      <a:r>
                        <a:rPr lang="en-US" sz="1100" u="none" strike="noStrike" dirty="0" smtClean="0">
                          <a:effectLst/>
                          <a:latin typeface="Times New Roman" panose="02020603050405020304" pitchFamily="18" charset="0"/>
                          <a:cs typeface="Times New Roman" panose="02020603050405020304" pitchFamily="18" charset="0"/>
                        </a:rPr>
                        <a:t>-2</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190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123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216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271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309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17831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1166469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subtract blank</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smtClean="0">
                          <a:effectLst/>
                          <a:latin typeface="Times New Roman" panose="02020603050405020304" pitchFamily="18" charset="0"/>
                          <a:cs typeface="Times New Roman" panose="02020603050405020304" pitchFamily="18" charset="0"/>
                        </a:rPr>
                        <a:t>MoO</a:t>
                      </a:r>
                      <a:r>
                        <a:rPr lang="en-US" sz="1100" u="none" strike="noStrike" baseline="-25000" dirty="0" smtClean="0">
                          <a:effectLst/>
                          <a:latin typeface="Times New Roman" panose="02020603050405020304" pitchFamily="18" charset="0"/>
                          <a:cs typeface="Times New Roman" panose="02020603050405020304" pitchFamily="18" charset="0"/>
                        </a:rPr>
                        <a:t>3</a:t>
                      </a:r>
                      <a:r>
                        <a:rPr lang="en-US" sz="1100" u="none" strike="noStrike" dirty="0" smtClean="0">
                          <a:effectLst/>
                          <a:latin typeface="Times New Roman" panose="02020603050405020304" pitchFamily="18" charset="0"/>
                          <a:cs typeface="Times New Roman" panose="02020603050405020304" pitchFamily="18" charset="0"/>
                        </a:rPr>
                        <a:t>-1</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164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119</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210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242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297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17313</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1128377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1146721.931</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0.9840019 </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smtClean="0">
                          <a:effectLst/>
                          <a:latin typeface="Times New Roman" panose="02020603050405020304" pitchFamily="18" charset="0"/>
                          <a:cs typeface="Times New Roman" panose="02020603050405020304" pitchFamily="18" charset="0"/>
                        </a:rPr>
                        <a:t>0.9833798</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algn="ctr" fontAlgn="ctr"/>
                      <a:r>
                        <a:rPr lang="en-US" sz="1100" u="none" strike="noStrike" dirty="0" smtClean="0">
                          <a:effectLst/>
                          <a:latin typeface="Times New Roman" panose="02020603050405020304" pitchFamily="18" charset="0"/>
                          <a:cs typeface="Times New Roman" panose="02020603050405020304" pitchFamily="18" charset="0"/>
                        </a:rPr>
                        <a:t>MoO</a:t>
                      </a:r>
                      <a:r>
                        <a:rPr lang="en-US" sz="1100" u="none" strike="noStrike" baseline="-25000" dirty="0" smtClean="0">
                          <a:effectLst/>
                          <a:latin typeface="Times New Roman" panose="02020603050405020304" pitchFamily="18" charset="0"/>
                          <a:cs typeface="Times New Roman" panose="02020603050405020304" pitchFamily="18" charset="0"/>
                        </a:rPr>
                        <a:t>3</a:t>
                      </a:r>
                      <a:r>
                        <a:rPr lang="en-US" sz="1100" u="none" strike="noStrike" dirty="0" smtClean="0">
                          <a:effectLst/>
                          <a:latin typeface="Times New Roman" panose="02020603050405020304" pitchFamily="18" charset="0"/>
                          <a:cs typeface="Times New Roman" panose="02020603050405020304" pitchFamily="18" charset="0"/>
                        </a:rPr>
                        <a:t>-2</a:t>
                      </a:r>
                      <a:endParaRPr 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180</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205</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262</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304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17806</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1166114</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a:effectLst/>
                          <a:latin typeface="Times New Roman" panose="02020603050405020304" pitchFamily="18" charset="0"/>
                          <a:cs typeface="Times New Roman" panose="02020603050405020304" pitchFamily="18" charset="0"/>
                        </a:rPr>
                        <a:t>1184988.237</a:t>
                      </a:r>
                      <a:endParaRPr lang="en-US" altLang="zh-CN"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a:effectLst/>
                          <a:latin typeface="Times New Roman" panose="02020603050405020304" pitchFamily="18" charset="0"/>
                          <a:cs typeface="Times New Roman" panose="02020603050405020304" pitchFamily="18" charset="0"/>
                        </a:rPr>
                        <a:t>0.9840725 </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smtClean="0">
                          <a:effectLst/>
                          <a:latin typeface="Times New Roman" panose="02020603050405020304" pitchFamily="18" charset="0"/>
                          <a:cs typeface="Times New Roman" panose="02020603050405020304" pitchFamily="18" charset="0"/>
                        </a:rPr>
                        <a:t>0.9834506</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r h="180004">
                <a:tc>
                  <a:txBody>
                    <a:bodyPr/>
                    <a:lstStyle/>
                    <a:p>
                      <a:pPr marL="0" marR="0" indent="0" algn="ctr" defTabSz="914275" rtl="0" eaLnBrk="1" fontAlgn="ctr" latinLnBrk="0" hangingPunct="1">
                        <a:lnSpc>
                          <a:spcPct val="100000"/>
                        </a:lnSpc>
                        <a:spcBef>
                          <a:spcPts val="0"/>
                        </a:spcBef>
                        <a:spcAft>
                          <a:spcPts val="0"/>
                        </a:spcAft>
                        <a:buClrTx/>
                        <a:buSzTx/>
                        <a:buFontTx/>
                        <a:buNone/>
                        <a:tabLst/>
                        <a:defRPr/>
                      </a:pPr>
                      <a:r>
                        <a:rPr lang="en-US" altLang="zh-CN" sz="1100" u="none" strike="noStrike" dirty="0" smtClean="0">
                          <a:solidFill>
                            <a:srgbClr val="FF0000"/>
                          </a:solidFill>
                          <a:effectLst/>
                          <a:latin typeface="Times New Roman" panose="02020603050405020304" pitchFamily="18" charset="0"/>
                          <a:cs typeface="Times New Roman" panose="02020603050405020304" pitchFamily="18" charset="0"/>
                        </a:rPr>
                        <a:t>Average</a:t>
                      </a:r>
                      <a:endParaRPr lang="zh-CN" altLang="en-US" sz="1100" b="0" i="0" u="none" strike="noStrike" dirty="0" smtClean="0">
                        <a:solidFill>
                          <a:srgbClr val="FF0000"/>
                        </a:solidFill>
                        <a:effectLst/>
                        <a:latin typeface="Times New Roman" panose="02020603050405020304" pitchFamily="18" charset="0"/>
                        <a:ea typeface="+mn-ea"/>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endParaRPr lang="zh-CN" altLang="en-US"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c>
                  <a:txBody>
                    <a:bodyPr/>
                    <a:lstStyle/>
                    <a:p>
                      <a:pPr algn="ctr" fontAlgn="ctr"/>
                      <a:r>
                        <a:rPr lang="en-US" altLang="zh-CN" sz="1100" u="none" strike="noStrike" dirty="0" smtClean="0">
                          <a:solidFill>
                            <a:srgbClr val="FF0000"/>
                          </a:solidFill>
                          <a:effectLst/>
                          <a:latin typeface="Times New Roman" panose="02020603050405020304" pitchFamily="18" charset="0"/>
                          <a:cs typeface="Times New Roman" panose="02020603050405020304" pitchFamily="18" charset="0"/>
                        </a:rPr>
                        <a:t>0.9834152</a:t>
                      </a:r>
                      <a:endParaRPr lang="en-US" altLang="zh-CN" sz="1100" b="0"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989" marR="4989" marT="4125" marB="0" anchor="ctr">
                    <a:solidFill>
                      <a:schemeClr val="bg1"/>
                    </a:solidFill>
                  </a:tcPr>
                </a:tc>
              </a:tr>
            </a:tbl>
          </a:graphicData>
        </a:graphic>
      </p:graphicFrame>
      <p:sp>
        <p:nvSpPr>
          <p:cNvPr id="8" name="矩形 7"/>
          <p:cNvSpPr/>
          <p:nvPr/>
        </p:nvSpPr>
        <p:spPr>
          <a:xfrm>
            <a:off x="7328012" y="90936"/>
            <a:ext cx="4998838" cy="461665"/>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IPC </a:t>
            </a:r>
            <a:r>
              <a:rPr lang="en-US" altLang="zh-CN" sz="2400" baseline="30000" dirty="0">
                <a:latin typeface="Times New Roman" panose="02020603050405020304" pitchFamily="18" charset="0"/>
                <a:cs typeface="Times New Roman" panose="02020603050405020304" pitchFamily="18" charset="0"/>
              </a:rPr>
              <a:t>100</a:t>
            </a:r>
            <a:r>
              <a:rPr lang="en-US" altLang="zh-CN" sz="2400" dirty="0">
                <a:latin typeface="Times New Roman" panose="02020603050405020304" pitchFamily="18" charset="0"/>
                <a:cs typeface="Times New Roman" panose="02020603050405020304" pitchFamily="18" charset="0"/>
              </a:rPr>
              <a:t>MoO</a:t>
            </a:r>
            <a:r>
              <a:rPr lang="en-US" altLang="zh-CN" sz="2400" baseline="-25000" dirty="0">
                <a:latin typeface="Times New Roman" panose="02020603050405020304" pitchFamily="18" charset="0"/>
                <a:cs typeface="Times New Roman" panose="02020603050405020304" pitchFamily="18" charset="0"/>
              </a:rPr>
              <a:t>3</a:t>
            </a:r>
            <a:r>
              <a:rPr lang="en-US" altLang="zh-CN" sz="2400" dirty="0">
                <a:latin typeface="Times New Roman" panose="02020603050405020304" pitchFamily="18" charset="0"/>
                <a:cs typeface="Times New Roman" panose="02020603050405020304" pitchFamily="18" charset="0"/>
              </a:rPr>
              <a:t> sample testing</a:t>
            </a:r>
          </a:p>
        </p:txBody>
      </p:sp>
    </p:spTree>
    <p:extLst>
      <p:ext uri="{BB962C8B-B14F-4D97-AF65-F5344CB8AC3E}">
        <p14:creationId xmlns:p14="http://schemas.microsoft.com/office/powerpoint/2010/main" xmlns="" val="29280145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655*555"/>
  <p:tag name="TABLE_ENDDRAG_RECT" val="78*121*655*555"/>
  <p:tag name="KSO_WM_BEAUTIFY_FLAG" val=""/>
  <p:tag name="KSO_WM_UNIT_TABLE_BEAUTIFY" val="smartTable{b5297de6-9849-4f04-9b01-3ab3fa791182}"/>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655*555"/>
  <p:tag name="TABLE_ENDDRAG_RECT" val="78*121*655*555"/>
  <p:tag name="KSO_WM_UNIT_TABLE_BEAUTIFY" val="smartTable{70c99a0c-08a9-4557-a119-96a6f6a3798a}"/>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794*339"/>
  <p:tag name="TABLE_ENDDRAG_RECT" val="80*144*794*339"/>
  <p:tag name="KSO_WM_UNIT_TABLE_BEAUTIFY" val="smartTable{933c89bc-7d7f-4291-ace3-02e0f1d323de}"/>
  <p:tag name="KSO_WM_BEAUTIFY_FLAG" val=""/>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主题1" id="{1B5FE81A-8C81-45F8-B2DE-CE2C5DD4B434}" vid="{45B57F6D-0491-412D-9622-5231DBF81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87B163-B896-4766-B915-1C37A049C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2976</Words>
  <Application>Microsoft Office PowerPoint</Application>
  <PresentationFormat>自定义</PresentationFormat>
  <Paragraphs>1624</Paragraphs>
  <Slides>31</Slides>
  <Notes>9</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主题1</vt:lpstr>
      <vt:lpstr>幻灯片 1</vt:lpstr>
      <vt:lpstr>幻灯片 2</vt:lpstr>
      <vt:lpstr>幻灯片 3</vt:lpstr>
      <vt:lpstr>幻灯片 4</vt:lpstr>
      <vt:lpstr>幻灯片 5</vt:lpstr>
      <vt:lpstr>幻灯片 6</vt:lpstr>
      <vt:lpstr>幻灯片 7</vt:lpstr>
      <vt:lpstr>100Mo isotope abundance</vt:lpstr>
      <vt:lpstr>Experimentation and Result</vt:lpstr>
      <vt:lpstr>Th&amp;U content</vt:lpstr>
      <vt:lpstr>幻灯片 11</vt:lpstr>
      <vt:lpstr>W content</vt:lpstr>
      <vt:lpstr>Result </vt:lpstr>
      <vt:lpstr>Accuracy assessment result</vt:lpstr>
      <vt:lpstr>Other elements content</vt:lpstr>
      <vt:lpstr>Other elements content</vt:lpstr>
      <vt:lpstr>Li2CO3分析</vt:lpstr>
      <vt:lpstr>幻灯片 18</vt:lpstr>
      <vt:lpstr>幻灯片 19</vt:lpstr>
      <vt:lpstr>幻灯片 20</vt:lpstr>
      <vt:lpstr> Th U分离富集</vt:lpstr>
      <vt:lpstr> Th U分离富集</vt:lpstr>
      <vt:lpstr>UTEVA-TEVA联合树脂实验</vt:lpstr>
      <vt:lpstr>UTEVA-TEVA联合树脂实验</vt:lpstr>
      <vt:lpstr>UTEVA树脂实验</vt:lpstr>
      <vt:lpstr>总结</vt:lpstr>
      <vt:lpstr>幻灯片 27</vt:lpstr>
      <vt:lpstr>ICP-MS简介</vt:lpstr>
      <vt:lpstr>HR-ICP-MS优点</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2015-12-28T03:00:55Z</dcterms:created>
  <dcterms:modified xsi:type="dcterms:W3CDTF">2023-12-16T16:57:34Z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TC102202179990</vt:lpwstr>
  </property>
</Properties>
</file>