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67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F8D69-143B-3154-9D9E-572B9880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888D92-952E-F988-427E-1FD855CEF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23FA2-4F6E-D7DF-42E6-8BE0A46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F9D238-72E6-6D15-686F-B6D82DD4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42C109-11DB-2DFA-FF3F-D86898FF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39E09-A5F3-7983-CA30-0FE099B4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93C447-A078-997C-C914-35DE79581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D9C4C0-7D23-9238-25E5-9770C656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49F311-1431-F1CD-4C4C-24D186E8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CE72A-B1AB-55FA-C778-2A225B86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F0F18C-4A8E-DF0C-3E12-545D4C34D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4C079A-6A47-A0CF-DC6E-2A1B54665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31FE7D-9123-BFA9-7640-F999B4D1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08CAC-15AC-00A9-C091-554134FB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EAB27C-2C6B-C8D3-4879-544750EA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83497-2068-E732-5D7E-EB6F89A5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A4339-69F1-D685-29BF-761A3127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C07F08-96C3-A85C-D4D1-553413FA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5C5DE-0C20-B503-0D2D-AB4A04E4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B0E83-DE85-2520-33E7-A2791181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5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46F8B-2CAB-4054-498A-44D101BA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9F6AB7-A60C-61DD-1F0B-E47E0A575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DB102A-8A61-D04E-4E06-93A0DFD4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F92361-EB90-5330-EE3E-1DCA8756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057675-677D-4812-F5B0-CC4A4C26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6EC22-23DE-4451-BCEB-09E96FB8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B22EDD-122B-841A-7A41-9ED2DEEFC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D9D91C-4016-6E79-578B-E6C0FA58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F9BB44-553D-9242-9C34-9E279497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2C89B2-A8D1-18FF-0971-F1B782F6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B77B8D-09F9-40A4-FCCC-EA7D0825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8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6EA9A-8B4D-E992-9C3D-BA389B6A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A4E4AC-B159-80EB-0C92-18BD830CB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336F0-08C8-050E-47A3-673B3480E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3CCE2B-FE33-C21F-9714-787B80B34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B18EAA-3351-0EB8-23BD-6CBB4C620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F20A72-2A4A-B7FE-70A4-C31CB5A6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E1586B-5B0E-1C39-CDB7-AE2D9BF1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15D6AC-8C94-709C-E1D1-C33C1045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0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77EC7-D698-7192-1839-CC1EF0EB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708B04-AB60-7913-A516-239E8597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FEB2B2-179D-841E-93AA-7D19E4D3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C11078-CCEA-CE11-9B8B-A1075124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91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DB9617-5766-F3CA-1C13-CE5B0382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6AAD2A-C9C7-B8B1-36BD-FA4C4374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C5D6C3-CBFD-4A73-E457-06F6CCA1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323D1-D306-9997-31A1-6E666961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138484-8143-2051-C480-B3501256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FB800B-D1A1-71D9-CCF7-7008C00C2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E08533-BDEC-DE2D-A9B4-68372610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E612E8-E9C9-EBE7-A0B2-4534139B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9C939D-2F44-53F1-E780-C2A7B3CB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EE4D4-0024-F6CF-3508-AE9F883B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0235AF-BB05-2F65-F8D3-510EF232E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06B6F0-9AD8-BFB8-4D3B-39AEDDC1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A29964-D8F2-9FAC-0A25-A618B433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32F281-301C-0B00-1F02-D31B4E67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EBCC21-B0CA-6793-D61F-5C89BED8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DF4BC2-EE43-B707-1B0A-C22621E6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25EF23-6056-8F2E-2AAE-5885BA0D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72A31-81E7-BB29-5AD9-9B9B175E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CCD5-87C8-432B-950F-C843E1C3BEBB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31BC9A-E944-D651-4D28-2178EA213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AF241-9514-428F-4644-9D227FBE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BF62-129D-4010-8B82-ADBF493C5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630E6-B279-461D-FA6E-CE6B6AAF0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001-</a:t>
            </a:r>
            <a:r>
              <a:rPr lang="zh-CN" altLang="en-US" dirty="0"/>
              <a:t>文献讨论会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82C24B-C8DB-7BF7-08F8-2017532F7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752" y="2897281"/>
            <a:ext cx="8066048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sz="2400" dirty="0"/>
              <a:t>---Search for the Migdal effect in liquid xenon with keV-level nuclear recoils</a:t>
            </a:r>
            <a:r>
              <a:rPr lang="zh-CN" altLang="en-US" sz="2400" dirty="0"/>
              <a:t>（</a:t>
            </a:r>
            <a:r>
              <a:rPr lang="en-US" altLang="zh-CN" sz="2400" dirty="0"/>
              <a:t>Phys. Rev. D 109, L051101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algn="r"/>
            <a:endParaRPr lang="en-US" altLang="zh-CN" sz="2400" dirty="0"/>
          </a:p>
          <a:p>
            <a:r>
              <a:rPr lang="zh-CN" altLang="en-US" dirty="0"/>
              <a:t>陈昊</a:t>
            </a:r>
          </a:p>
        </p:txBody>
      </p:sp>
    </p:spTree>
    <p:extLst>
      <p:ext uri="{BB962C8B-B14F-4D97-AF65-F5344CB8AC3E}">
        <p14:creationId xmlns:p14="http://schemas.microsoft.com/office/powerpoint/2010/main" val="63803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E0BFEC-3860-E3B4-584B-BC83B5B3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研究背景和意义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E0AC7D-4631-453E-14CC-55A3AEF7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8" y="1453792"/>
            <a:ext cx="2890768" cy="31291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87C56C-818A-B15E-F067-66D92613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69" y="1508346"/>
            <a:ext cx="4445566" cy="31633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6D4F3B-BEE0-B17F-E692-BB7418C07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835" y="1543001"/>
            <a:ext cx="3501318" cy="29933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E67F1B-A0A7-933F-C390-9327BE2BDB59}"/>
              </a:ext>
            </a:extLst>
          </p:cNvPr>
          <p:cNvSpPr txBox="1"/>
          <p:nvPr/>
        </p:nvSpPr>
        <p:spPr>
          <a:xfrm>
            <a:off x="1034834" y="4737038"/>
            <a:ext cx="263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双相氙时间投影室进行暗物质直接探测，针对质量在</a:t>
            </a:r>
            <a:r>
              <a:rPr lang="en-US" altLang="zh-CN" dirty="0"/>
              <a:t>GeV</a:t>
            </a:r>
            <a:r>
              <a:rPr lang="zh-CN" altLang="en-US" dirty="0"/>
              <a:t>至</a:t>
            </a:r>
            <a:r>
              <a:rPr lang="en-US" altLang="zh-CN" dirty="0" err="1"/>
              <a:t>TeV</a:t>
            </a:r>
            <a:r>
              <a:rPr lang="zh-CN" altLang="en-US" dirty="0"/>
              <a:t>之间的粒子模型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10D1F4-1E5A-4BE8-9B15-310621CF32CD}"/>
              </a:ext>
            </a:extLst>
          </p:cNvPr>
          <p:cNvSpPr txBox="1"/>
          <p:nvPr/>
        </p:nvSpPr>
        <p:spPr>
          <a:xfrm>
            <a:off x="4228382" y="4781718"/>
            <a:ext cx="395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Beta/gamma</a:t>
            </a:r>
            <a:r>
              <a:rPr lang="zh-CN" altLang="en-US" dirty="0"/>
              <a:t>产生电子反冲，</a:t>
            </a:r>
            <a:r>
              <a:rPr lang="en-US" altLang="zh-CN" dirty="0"/>
              <a:t>GeV</a:t>
            </a:r>
            <a:r>
              <a:rPr lang="zh-CN" altLang="en-US" dirty="0"/>
              <a:t>暗物质粒子和中子及中微子产生核子反冲，</a:t>
            </a:r>
            <a:r>
              <a:rPr lang="zh-CN" altLang="en-US" b="1" dirty="0"/>
              <a:t>电子反冲产生的信号更大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0FEA935-FE66-5301-B30B-6DCC1410119B}"/>
              </a:ext>
            </a:extLst>
          </p:cNvPr>
          <p:cNvSpPr txBox="1"/>
          <p:nvPr/>
        </p:nvSpPr>
        <p:spPr>
          <a:xfrm>
            <a:off x="8618645" y="4536316"/>
            <a:ext cx="3201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暗物质一直没找到啊，要在</a:t>
            </a:r>
            <a:r>
              <a:rPr lang="en-US" altLang="zh-CN" dirty="0"/>
              <a:t>sub-GeV</a:t>
            </a:r>
            <a:r>
              <a:rPr lang="zh-CN" altLang="en-US" dirty="0"/>
              <a:t>区间也找找，但这个区间的粒子沉积的能量太小了。</a:t>
            </a:r>
            <a:r>
              <a:rPr lang="en-US" altLang="zh-CN" dirty="0"/>
              <a:t>Migdal effect</a:t>
            </a:r>
            <a:r>
              <a:rPr lang="zh-CN" altLang="en-US" dirty="0"/>
              <a:t>可以帮忙。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C92A4C-1FA9-B21F-31AC-1BAF4165D9C7}"/>
              </a:ext>
            </a:extLst>
          </p:cNvPr>
          <p:cNvSpPr txBox="1"/>
          <p:nvPr/>
        </p:nvSpPr>
        <p:spPr>
          <a:xfrm>
            <a:off x="3084758" y="5937367"/>
            <a:ext cx="56348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Migdal effect</a:t>
            </a:r>
            <a:r>
              <a:rPr lang="zh-CN" altLang="en-US" b="1" dirty="0">
                <a:solidFill>
                  <a:srgbClr val="FF0000"/>
                </a:solidFill>
              </a:rPr>
              <a:t>还没有被实验观测到过，真的存在吗</a:t>
            </a:r>
            <a:r>
              <a:rPr lang="zh-CN" altLang="en-US" sz="2800" b="1" dirty="0">
                <a:solidFill>
                  <a:srgbClr val="FF0000"/>
                </a:solidFill>
              </a:rPr>
              <a:t>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32C82-AB3E-4A27-F4A0-A7F7359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实验方法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13B648-2137-D944-CFBC-907EE90D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62" y="1293540"/>
            <a:ext cx="5396792" cy="40568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3E4A1A0-3DF0-A527-69CC-DCCE099B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7" y="1871338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B7EC7E-D0D7-9DA9-3521-814446F160ED}"/>
              </a:ext>
            </a:extLst>
          </p:cNvPr>
          <p:cNvSpPr txBox="1"/>
          <p:nvPr/>
        </p:nvSpPr>
        <p:spPr>
          <a:xfrm>
            <a:off x="936703" y="4554159"/>
            <a:ext cx="4344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DT</a:t>
            </a:r>
            <a:r>
              <a:rPr lang="zh-CN" altLang="en-US" dirty="0"/>
              <a:t>中子源，</a:t>
            </a:r>
            <a:r>
              <a:rPr lang="en-US" altLang="zh-CN" dirty="0"/>
              <a:t>14MeV</a:t>
            </a:r>
            <a:r>
              <a:rPr lang="zh-CN" altLang="en-US" dirty="0"/>
              <a:t>单能中子</a:t>
            </a:r>
            <a:endParaRPr lang="en-US" altLang="zh-CN" dirty="0"/>
          </a:p>
          <a:p>
            <a:r>
              <a:rPr lang="zh-CN" altLang="en-US" dirty="0"/>
              <a:t>单能中子不等于沉积能量单一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TPC</a:t>
            </a:r>
            <a:r>
              <a:rPr lang="zh-CN" altLang="en-US" dirty="0"/>
              <a:t>后面的</a:t>
            </a:r>
            <a:r>
              <a:rPr lang="en-US" altLang="zh-CN" dirty="0"/>
              <a:t>LS</a:t>
            </a:r>
            <a:r>
              <a:rPr lang="zh-CN" altLang="en-US" dirty="0"/>
              <a:t>探测器接收散射角度</a:t>
            </a:r>
            <a:r>
              <a:rPr lang="en-US" altLang="zh-CN" dirty="0"/>
              <a:t>15</a:t>
            </a:r>
            <a:r>
              <a:rPr lang="zh-CN" altLang="en-US" dirty="0"/>
              <a:t>度的中子，从而选出了在</a:t>
            </a:r>
            <a:r>
              <a:rPr lang="en-US" altLang="zh-CN" dirty="0"/>
              <a:t>TPC</a:t>
            </a:r>
            <a:r>
              <a:rPr lang="zh-CN" altLang="en-US" dirty="0"/>
              <a:t>中沉积能量为定值的事件（</a:t>
            </a:r>
            <a:r>
              <a:rPr lang="en-US" altLang="zh-CN" dirty="0"/>
              <a:t>LS</a:t>
            </a:r>
            <a:r>
              <a:rPr lang="zh-CN" altLang="en-US" dirty="0"/>
              <a:t>信号可以通过</a:t>
            </a:r>
            <a:r>
              <a:rPr lang="en-US" altLang="zh-CN" dirty="0"/>
              <a:t>PSD</a:t>
            </a:r>
            <a:r>
              <a:rPr lang="zh-CN" altLang="en-US" dirty="0"/>
              <a:t>来有效选出中子事件）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BF135D-FC18-69F6-3ACD-9D2F59477BBD}"/>
              </a:ext>
            </a:extLst>
          </p:cNvPr>
          <p:cNvSpPr txBox="1"/>
          <p:nvPr/>
        </p:nvSpPr>
        <p:spPr>
          <a:xfrm>
            <a:off x="6637207" y="5379794"/>
            <a:ext cx="521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理论计算表明，</a:t>
            </a:r>
            <a:r>
              <a:rPr lang="en-US" altLang="zh-CN" dirty="0"/>
              <a:t>15</a:t>
            </a:r>
            <a:r>
              <a:rPr lang="zh-CN" altLang="en-US" dirty="0"/>
              <a:t>度最容易找到</a:t>
            </a:r>
            <a:r>
              <a:rPr lang="en-US" altLang="zh-CN" dirty="0"/>
              <a:t>Migdal effect, </a:t>
            </a:r>
            <a:r>
              <a:rPr lang="zh-CN" altLang="en-US" dirty="0"/>
              <a:t>其中</a:t>
            </a:r>
            <a:r>
              <a:rPr lang="en-US" altLang="zh-CN" dirty="0"/>
              <a:t>M</a:t>
            </a:r>
            <a:r>
              <a:rPr lang="zh-CN" altLang="en-US" dirty="0"/>
              <a:t>，</a:t>
            </a:r>
            <a:r>
              <a:rPr lang="en-US" altLang="zh-CN" dirty="0"/>
              <a:t>L</a:t>
            </a:r>
            <a:r>
              <a:rPr lang="zh-CN" altLang="en-US" dirty="0"/>
              <a:t>层电子</a:t>
            </a:r>
            <a:r>
              <a:rPr lang="en-US" altLang="zh-CN" dirty="0"/>
              <a:t>ionized</a:t>
            </a:r>
            <a:r>
              <a:rPr lang="zh-CN" altLang="en-US" dirty="0"/>
              <a:t>的事件最有希望找到</a:t>
            </a:r>
          </a:p>
        </p:txBody>
      </p:sp>
    </p:spTree>
    <p:extLst>
      <p:ext uri="{BB962C8B-B14F-4D97-AF65-F5344CB8AC3E}">
        <p14:creationId xmlns:p14="http://schemas.microsoft.com/office/powerpoint/2010/main" val="264288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32C82-AB3E-4A27-F4A0-A7F7359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00ECFB-B94B-2B75-F59D-4B1094B8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83" y="311856"/>
            <a:ext cx="4804745" cy="62342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3392CF1-CB77-B7F3-2C06-3EE23643ED66}"/>
              </a:ext>
            </a:extLst>
          </p:cNvPr>
          <p:cNvSpPr txBox="1"/>
          <p:nvPr/>
        </p:nvSpPr>
        <p:spPr>
          <a:xfrm>
            <a:off x="1110662" y="1592558"/>
            <a:ext cx="5174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选出的事件中主要是中子发生核反冲而产生的</a:t>
            </a:r>
            <a:r>
              <a:rPr lang="en-US" altLang="zh-CN" dirty="0"/>
              <a:t>single scatter event, </a:t>
            </a:r>
            <a:r>
              <a:rPr lang="zh-CN" altLang="en-US" dirty="0"/>
              <a:t>其它包括</a:t>
            </a:r>
            <a:r>
              <a:rPr lang="en-US" altLang="zh-CN" dirty="0"/>
              <a:t>Migdal event</a:t>
            </a:r>
            <a:r>
              <a:rPr lang="zh-CN" altLang="en-US" dirty="0"/>
              <a:t>及其它本底（包括</a:t>
            </a:r>
            <a:r>
              <a:rPr lang="en-US" altLang="zh-CN" dirty="0"/>
              <a:t>PS, NMS, and ER background</a:t>
            </a:r>
            <a:r>
              <a:rPr lang="zh-CN" altLang="en-US" dirty="0"/>
              <a:t>），拟合采用</a:t>
            </a:r>
            <a:r>
              <a:rPr lang="en-US" altLang="zh-CN" dirty="0"/>
              <a:t>2D maximum likelihood fit, in two steps: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让各种来源导致的</a:t>
            </a:r>
            <a:r>
              <a:rPr lang="en-US" altLang="zh-CN" dirty="0"/>
              <a:t>rate</a:t>
            </a:r>
            <a:r>
              <a:rPr lang="zh-CN" altLang="en-US" dirty="0"/>
              <a:t>都</a:t>
            </a:r>
            <a:r>
              <a:rPr lang="en-US" altLang="zh-CN" dirty="0"/>
              <a:t>float, </a:t>
            </a:r>
            <a:r>
              <a:rPr lang="zh-CN" altLang="en-US" dirty="0"/>
              <a:t>做一次拟合；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用上面得到的</a:t>
            </a:r>
            <a:r>
              <a:rPr lang="en-US" altLang="zh-CN" dirty="0"/>
              <a:t>single scatter rate</a:t>
            </a:r>
            <a:r>
              <a:rPr lang="zh-CN" altLang="en-US" dirty="0"/>
              <a:t>，把这个参数固定下来，其它的来源</a:t>
            </a:r>
            <a:r>
              <a:rPr lang="en-US" altLang="zh-CN" dirty="0"/>
              <a:t>rate</a:t>
            </a:r>
            <a:r>
              <a:rPr lang="zh-CN" altLang="en-US" dirty="0"/>
              <a:t>还是</a:t>
            </a:r>
            <a:r>
              <a:rPr lang="en-US" altLang="zh-CN" dirty="0"/>
              <a:t>float, </a:t>
            </a:r>
            <a:r>
              <a:rPr lang="zh-CN" altLang="en-US" dirty="0"/>
              <a:t>然后对</a:t>
            </a:r>
            <a:r>
              <a:rPr lang="en-US" altLang="zh-CN" dirty="0"/>
              <a:t>plot</a:t>
            </a:r>
            <a:r>
              <a:rPr lang="zh-CN" altLang="en-US" dirty="0"/>
              <a:t>中上半部分拟合得到</a:t>
            </a:r>
            <a:r>
              <a:rPr lang="en-US" altLang="zh-CN" dirty="0"/>
              <a:t>Migdal event rate.</a:t>
            </a:r>
          </a:p>
        </p:txBody>
      </p:sp>
    </p:spTree>
    <p:extLst>
      <p:ext uri="{BB962C8B-B14F-4D97-AF65-F5344CB8AC3E}">
        <p14:creationId xmlns:p14="http://schemas.microsoft.com/office/powerpoint/2010/main" val="372469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6B279-8CF8-8504-A12E-3BB62FC6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9B2211-7876-F6B2-2CE1-3E1B708B0051}"/>
              </a:ext>
            </a:extLst>
          </p:cNvPr>
          <p:cNvSpPr txBox="1"/>
          <p:nvPr/>
        </p:nvSpPr>
        <p:spPr>
          <a:xfrm>
            <a:off x="1168647" y="1690688"/>
            <a:ext cx="864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 shell: </a:t>
            </a:r>
            <a:r>
              <a:rPr lang="zh-CN" altLang="en-US" dirty="0"/>
              <a:t>数据结果 </a:t>
            </a:r>
            <a:r>
              <a:rPr lang="en-US" altLang="zh-CN" dirty="0"/>
              <a:t>16.3 </a:t>
            </a:r>
            <a:r>
              <a:rPr lang="en-US" altLang="zh-CN" baseline="30000" dirty="0"/>
              <a:t>+21.7 </a:t>
            </a:r>
            <a:r>
              <a:rPr lang="en-US" altLang="zh-CN" baseline="-25000" dirty="0"/>
              <a:t>-16.3  </a:t>
            </a:r>
            <a:r>
              <a:rPr lang="en-US" altLang="zh-CN" dirty="0"/>
              <a:t>counts,  </a:t>
            </a:r>
            <a:r>
              <a:rPr lang="zh-CN" altLang="en-US" dirty="0"/>
              <a:t>理论预测 </a:t>
            </a:r>
            <a:r>
              <a:rPr lang="en-US" altLang="zh-CN" dirty="0"/>
              <a:t>148.2</a:t>
            </a:r>
            <a:r>
              <a:rPr lang="zh-CN" altLang="en-US" dirty="0"/>
              <a:t> </a:t>
            </a:r>
            <a:r>
              <a:rPr lang="en-US" altLang="zh-CN" dirty="0"/>
              <a:t>+-16.3</a:t>
            </a:r>
          </a:p>
          <a:p>
            <a:r>
              <a:rPr lang="en-US" altLang="zh-CN" dirty="0"/>
              <a:t>L shell: </a:t>
            </a:r>
            <a:r>
              <a:rPr lang="zh-CN" altLang="en-US" dirty="0"/>
              <a:t>数据结果 </a:t>
            </a:r>
            <a:r>
              <a:rPr lang="en-US" altLang="zh-CN" dirty="0"/>
              <a:t>2 counts, </a:t>
            </a:r>
            <a:r>
              <a:rPr lang="zh-CN" altLang="en-US" dirty="0"/>
              <a:t>理论预测 </a:t>
            </a:r>
            <a:r>
              <a:rPr lang="en-US" altLang="zh-CN" dirty="0"/>
              <a:t>5.6,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statistics, large uncertainties, not reliable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041E8F-35E4-0115-39F0-C4D0A36DDE58}"/>
              </a:ext>
            </a:extLst>
          </p:cNvPr>
          <p:cNvSpPr txBox="1"/>
          <p:nvPr/>
        </p:nvSpPr>
        <p:spPr>
          <a:xfrm>
            <a:off x="949712" y="2921619"/>
            <a:ext cx="10741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所以呢？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Migdal effect</a:t>
            </a:r>
            <a:r>
              <a:rPr lang="zh-CN" altLang="en-US" sz="2800" dirty="0"/>
              <a:t>可能不存在，用这个效应去增强探测实验的</a:t>
            </a:r>
            <a:r>
              <a:rPr lang="en-US" altLang="zh-CN" sz="2800" dirty="0"/>
              <a:t>limit</a:t>
            </a:r>
            <a:r>
              <a:rPr lang="zh-CN" altLang="en-US" sz="2800" dirty="0"/>
              <a:t>是不对的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或者</a:t>
            </a:r>
            <a:r>
              <a:rPr lang="en-US" altLang="zh-CN" sz="2800" dirty="0"/>
              <a:t>Migdal effect</a:t>
            </a:r>
            <a:r>
              <a:rPr lang="zh-CN" altLang="en-US" sz="2800" dirty="0"/>
              <a:t>现在的理论计算有误，有误的来源可能是</a:t>
            </a:r>
            <a:r>
              <a:rPr lang="en-US" altLang="zh-CN" sz="2800" dirty="0"/>
              <a:t>NR</a:t>
            </a:r>
            <a:r>
              <a:rPr lang="zh-CN" altLang="en-US" sz="2800" dirty="0"/>
              <a:t>和</a:t>
            </a:r>
            <a:r>
              <a:rPr lang="en-US" altLang="zh-CN" sz="2800" dirty="0"/>
              <a:t>ER</a:t>
            </a:r>
            <a:r>
              <a:rPr lang="zh-CN" altLang="en-US" sz="2800" dirty="0"/>
              <a:t>同时出现时</a:t>
            </a:r>
            <a:r>
              <a:rPr lang="en-US" altLang="zh-CN" sz="2800" dirty="0"/>
              <a:t>recombination</a:t>
            </a:r>
            <a:r>
              <a:rPr lang="zh-CN" altLang="en-US" sz="2800"/>
              <a:t>更强而导致了电离信号减小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030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382</Words>
  <Application>Microsoft Office PowerPoint</Application>
  <PresentationFormat>宽屏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001-文献讨论会 </vt:lpstr>
      <vt:lpstr>研究背景和意义</vt:lpstr>
      <vt:lpstr>实验方法</vt:lpstr>
      <vt:lpstr>数据分析</vt:lpstr>
      <vt:lpstr>结果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Xinyi Bian</dc:creator>
  <cp:lastModifiedBy>Xinyi Bian</cp:lastModifiedBy>
  <cp:revision>1</cp:revision>
  <dcterms:created xsi:type="dcterms:W3CDTF">2024-07-14T13:58:37Z</dcterms:created>
  <dcterms:modified xsi:type="dcterms:W3CDTF">2024-07-15T03:38:04Z</dcterms:modified>
</cp:coreProperties>
</file>