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7" r:id="rId2"/>
  </p:sldMasterIdLst>
  <p:notesMasterIdLst>
    <p:notesMasterId r:id="rId17"/>
  </p:notesMasterIdLst>
  <p:sldIdLst>
    <p:sldId id="256" r:id="rId3"/>
    <p:sldId id="679" r:id="rId4"/>
    <p:sldId id="685" r:id="rId5"/>
    <p:sldId id="680" r:id="rId6"/>
    <p:sldId id="681" r:id="rId7"/>
    <p:sldId id="332" r:id="rId8"/>
    <p:sldId id="686" r:id="rId9"/>
    <p:sldId id="682" r:id="rId10"/>
    <p:sldId id="683" r:id="rId11"/>
    <p:sldId id="687" r:id="rId12"/>
    <p:sldId id="325" r:id="rId13"/>
    <p:sldId id="330" r:id="rId14"/>
    <p:sldId id="336" r:id="rId15"/>
    <p:sldId id="68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A8A1C"/>
    <a:srgbClr val="FF9900"/>
    <a:srgbClr val="0033CC"/>
    <a:srgbClr val="E1E2D8"/>
    <a:srgbClr val="FF0000"/>
    <a:srgbClr val="CC00FF"/>
    <a:srgbClr val="009900"/>
    <a:srgbClr val="EFEEEE"/>
    <a:srgbClr val="E226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2607" autoAdjust="0"/>
  </p:normalViewPr>
  <p:slideViewPr>
    <p:cSldViewPr>
      <p:cViewPr varScale="1">
        <p:scale>
          <a:sx n="94" d="100"/>
          <a:sy n="94" d="100"/>
        </p:scale>
        <p:origin x="63" y="34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1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0EEBAB59-01DE-47D1-9E65-C746C0F30E3E}" type="datetimeFigureOut">
              <a:rPr lang="zh-CN" altLang="en-US"/>
              <a:pPr/>
              <a:t>2024/8/21</a:t>
            </a:fld>
            <a:endParaRPr 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841CBE1F-C37A-4B4C-82A5-07526173B83A}" type="slidenum">
              <a:rPr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557874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00CC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761142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3215680" y="28848"/>
            <a:ext cx="8366720" cy="5040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16000425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6" name="Content Placeholder 2"/>
          <p:cNvSpPr>
            <a:spLocks noGrp="1"/>
          </p:cNvSpPr>
          <p:nvPr>
            <p:ph idx="15"/>
          </p:nvPr>
        </p:nvSpPr>
        <p:spPr>
          <a:xfrm>
            <a:off x="3215680" y="28848"/>
            <a:ext cx="8366720" cy="5040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71855929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692697"/>
            <a:ext cx="2743200" cy="561662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692697"/>
            <a:ext cx="8026400" cy="561662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6" name="Content Placeholder 2"/>
          <p:cNvSpPr>
            <a:spLocks noGrp="1"/>
          </p:cNvSpPr>
          <p:nvPr>
            <p:ph idx="15"/>
          </p:nvPr>
        </p:nvSpPr>
        <p:spPr>
          <a:xfrm>
            <a:off x="3215680" y="28848"/>
            <a:ext cx="8366720" cy="5040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52027008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3853975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715380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内容页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323384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0" y="692696"/>
            <a:ext cx="12192000" cy="864096"/>
          </a:xfrm>
        </p:spPr>
        <p:txBody>
          <a:bodyPr anchor="ctr" anchorCtr="0"/>
          <a:lstStyle>
            <a:lvl1pPr algn="ctr" latinLnBrk="0">
              <a:defRPr lang="zh-CN" sz="3600" cap="all" baseline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zh-CN"/>
          </a:p>
        </p:txBody>
      </p:sp>
      <p:sp>
        <p:nvSpPr>
          <p:cNvPr id="12" name="Rectangle 6"/>
          <p:cNvSpPr/>
          <p:nvPr userDrawn="1"/>
        </p:nvSpPr>
        <p:spPr bwMode="white">
          <a:xfrm>
            <a:off x="0" y="580006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zh-CN" altLang="en-US" sz="180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3" name="Rectangle 7"/>
          <p:cNvSpPr/>
          <p:nvPr userDrawn="1"/>
        </p:nvSpPr>
        <p:spPr>
          <a:xfrm>
            <a:off x="0" y="625726"/>
            <a:ext cx="1008000" cy="720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zh-CN" altLang="en-US" sz="180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4" name="Rectangle 8"/>
          <p:cNvSpPr/>
          <p:nvPr userDrawn="1"/>
        </p:nvSpPr>
        <p:spPr>
          <a:xfrm>
            <a:off x="1080781" y="627578"/>
            <a:ext cx="11111219" cy="70148"/>
          </a:xfrm>
          <a:prstGeom prst="rect">
            <a:avLst/>
          </a:prstGeom>
          <a:solidFill>
            <a:srgbClr val="21297A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zh-CN" altLang="en-US" sz="180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486" y="80425"/>
            <a:ext cx="1017297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1551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zh-CN">
                <a:solidFill>
                  <a:schemeClr val="tx1"/>
                </a:solidFill>
              </a:defRPr>
            </a:lvl1pPr>
          </a:lstStyle>
          <a:p>
            <a:fld id="{DC2B8DA6-A580-462F-BEC7-C9425A91E20E}" type="slidenum">
              <a:rPr lang="en-US" altLang="zh-CN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957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3215680" y="28848"/>
            <a:ext cx="8366720" cy="5040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11602390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5" name="Content Placeholder 2"/>
          <p:cNvSpPr>
            <a:spLocks noGrp="1"/>
          </p:cNvSpPr>
          <p:nvPr>
            <p:ph idx="15"/>
          </p:nvPr>
        </p:nvSpPr>
        <p:spPr>
          <a:xfrm>
            <a:off x="3215680" y="28848"/>
            <a:ext cx="8366720" cy="5040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60479961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5" name="Content Placeholder 2"/>
          <p:cNvSpPr>
            <a:spLocks noGrp="1"/>
          </p:cNvSpPr>
          <p:nvPr>
            <p:ph idx="15"/>
          </p:nvPr>
        </p:nvSpPr>
        <p:spPr>
          <a:xfrm>
            <a:off x="3215680" y="28848"/>
            <a:ext cx="8366720" cy="5040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53925987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5" name="组合 16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" name="组合 10"/>
              <p:cNvGrpSpPr>
                <a:grpSpLocks/>
              </p:cNvGrpSpPr>
              <p:nvPr/>
            </p:nvGrpSpPr>
            <p:grpSpPr bwMode="auto">
              <a:xfrm>
                <a:off x="0" y="0"/>
                <a:ext cx="9144000" cy="6858000"/>
                <a:chOff x="0" y="0"/>
                <a:chExt cx="9144000" cy="6858000"/>
              </a:xfrm>
            </p:grpSpPr>
            <p:pic>
              <p:nvPicPr>
                <p:cNvPr id="11" name="Picture 5" descr="钍铀专项模板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0" cy="68580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2" name="矩形 11"/>
                <p:cNvSpPr/>
                <p:nvPr/>
              </p:nvSpPr>
              <p:spPr>
                <a:xfrm>
                  <a:off x="323850" y="5876925"/>
                  <a:ext cx="2879725" cy="7921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1800"/>
                </a:p>
              </p:txBody>
            </p:sp>
            <p:pic>
              <p:nvPicPr>
                <p:cNvPr id="13" name="Picture 10" descr="标识+SINAP+中英全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4313" y="6208713"/>
                  <a:ext cx="3997325" cy="5032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pic>
            <p:nvPicPr>
              <p:cNvPr id="8" name="Picture 2" descr="D:\我的文档D盘\1活动文档\核能各级机构日常\简报与年报\报头设计\LOGO设计20120710\TMSRlogo定稿-彩稿.wmf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520" y="5655041"/>
                <a:ext cx="1044000" cy="329099"/>
              </a:xfrm>
              <a:prstGeom prst="rect">
                <a:avLst/>
              </a:prstGeom>
              <a:noFill/>
            </p:spPr>
          </p:pic>
          <p:sp>
            <p:nvSpPr>
              <p:cNvPr id="9" name="任意多边形 8"/>
              <p:cNvSpPr/>
              <p:nvPr/>
            </p:nvSpPr>
            <p:spPr>
              <a:xfrm>
                <a:off x="235527" y="6109855"/>
                <a:ext cx="3976255" cy="0"/>
              </a:xfrm>
              <a:custGeom>
                <a:avLst/>
                <a:gdLst>
                  <a:gd name="connsiteX0" fmla="*/ 0 w 3976255"/>
                  <a:gd name="connsiteY0" fmla="*/ 0 h 0"/>
                  <a:gd name="connsiteX1" fmla="*/ 3976255 w 3976255"/>
                  <a:gd name="connsiteY1" fmla="*/ 0 h 0"/>
                  <a:gd name="connsiteX2" fmla="*/ 3976255 w 3976255"/>
                  <a:gd name="connsiteY2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76255">
                    <a:moveTo>
                      <a:pt x="0" y="0"/>
                    </a:moveTo>
                    <a:lnTo>
                      <a:pt x="3976255" y="0"/>
                    </a:lnTo>
                    <a:lnTo>
                      <a:pt x="3976255" y="0"/>
                    </a:lnTo>
                  </a:path>
                </a:pathLst>
              </a:custGeom>
              <a:ln w="25400">
                <a:solidFill>
                  <a:srgbClr val="212A7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/>
              </a:p>
            </p:txBody>
          </p:sp>
        </p:grpSp>
        <p:pic>
          <p:nvPicPr>
            <p:cNvPr id="14" name="图片 13"/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622" t="5549" r="5232" b="27594"/>
            <a:stretch/>
          </p:blipFill>
          <p:spPr>
            <a:xfrm>
              <a:off x="1381394" y="5639706"/>
              <a:ext cx="2808312" cy="432049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35360" y="1810101"/>
            <a:ext cx="11521280" cy="1470025"/>
          </a:xfrm>
        </p:spPr>
        <p:txBody>
          <a:bodyPr>
            <a:normAutofit/>
          </a:bodyPr>
          <a:lstStyle>
            <a:lvl1pPr>
              <a:defRPr sz="3600">
                <a:solidFill>
                  <a:srgbClr val="C00000"/>
                </a:solidFill>
                <a:effectLst>
                  <a:glow rad="127000">
                    <a:schemeClr val="bg1">
                      <a:alpha val="90000"/>
                    </a:schemeClr>
                  </a:glo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0000C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单击以编辑母版副标题样式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29935879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2492897"/>
            <a:ext cx="10363200" cy="1362075"/>
          </a:xfrm>
        </p:spPr>
        <p:txBody>
          <a:bodyPr anchor="ctr">
            <a:normAutofit/>
          </a:bodyPr>
          <a:lstStyle>
            <a:lvl1pPr algn="ctr">
              <a:defRPr sz="3200" b="1" cap="all">
                <a:solidFill>
                  <a:srgbClr val="0070C0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3933057"/>
            <a:ext cx="103632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10421069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593495"/>
            <a:ext cx="5384800" cy="4715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593495"/>
            <a:ext cx="5384800" cy="4715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3215680" y="28848"/>
            <a:ext cx="8366720" cy="5040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59240048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41344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41344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3215680" y="28848"/>
            <a:ext cx="8366720" cy="5040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19046706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692696"/>
            <a:ext cx="4011084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692696"/>
            <a:ext cx="6815667" cy="561662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0"/>
            <a:ext cx="4011084" cy="48742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3215680" y="28848"/>
            <a:ext cx="8366720" cy="5040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76624134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681411"/>
            <a:ext cx="10972800" cy="736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22410"/>
            <a:ext cx="10972800" cy="48589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896533" y="6489086"/>
            <a:ext cx="1212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B8DA6-A580-462F-BEC7-C9425A91E20E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7708" b="-8234"/>
          <a:stretch>
            <a:fillRect/>
          </a:stretch>
        </p:blipFill>
        <p:spPr>
          <a:xfrm>
            <a:off x="212000" y="79274"/>
            <a:ext cx="987456" cy="469406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>
          <a:xfrm>
            <a:off x="297369" y="576637"/>
            <a:ext cx="11584401" cy="0"/>
          </a:xfrm>
          <a:prstGeom prst="line">
            <a:avLst/>
          </a:prstGeom>
          <a:ln w="50800" cmpd="thickThin">
            <a:gradFill flip="none" rotWithShape="1">
              <a:gsLst>
                <a:gs pos="0">
                  <a:srgbClr val="00B050"/>
                </a:gs>
                <a:gs pos="55000">
                  <a:srgbClr val="00FF00"/>
                </a:gs>
                <a:gs pos="29000">
                  <a:srgbClr val="33CC33"/>
                </a:gs>
                <a:gs pos="74000">
                  <a:srgbClr val="66FF66"/>
                </a:gs>
                <a:gs pos="97000">
                  <a:srgbClr val="FFFF00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6"/>
          <p:cNvSpPr/>
          <p:nvPr userDrawn="1"/>
        </p:nvSpPr>
        <p:spPr bwMode="white">
          <a:xfrm>
            <a:off x="0" y="580006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zh-CN" altLang="en-US" sz="180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 rotWithShape="1"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486" y="80425"/>
            <a:ext cx="1017297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08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rgbClr val="0000CC"/>
          </a:solidFill>
          <a:effectLst/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452438" indent="-452438" algn="l" defTabSz="914400" rtl="0" eaLnBrk="1" latinLnBrk="0" hangingPunct="1">
        <a:lnSpc>
          <a:spcPct val="125000"/>
        </a:lnSpc>
        <a:spcBef>
          <a:spcPts val="600"/>
        </a:spcBef>
        <a:buClr>
          <a:srgbClr val="C00000"/>
        </a:buClr>
        <a:buFont typeface="Wingdings" panose="05000000000000000000" pitchFamily="2" charset="2"/>
        <a:buChar char="&amp;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lnSpc>
          <a:spcPct val="125000"/>
        </a:lnSpc>
        <a:spcBef>
          <a:spcPts val="600"/>
        </a:spcBef>
        <a:buClr>
          <a:srgbClr val="00B050"/>
        </a:buClr>
        <a:buSzPct val="120000"/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071563" indent="-344488" algn="l" defTabSz="914400" rtl="0" eaLnBrk="1" latinLnBrk="0" hangingPunct="1">
        <a:lnSpc>
          <a:spcPct val="125000"/>
        </a:lnSpc>
        <a:spcBef>
          <a:spcPts val="600"/>
        </a:spcBef>
        <a:buClr>
          <a:srgbClr val="3333FF"/>
        </a:buClr>
        <a:buSzPct val="110000"/>
        <a:buFont typeface="Wingdings" panose="05000000000000000000" pitchFamily="2" charset="2"/>
        <a:buChar char="p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347788" indent="-317500" algn="l" defTabSz="914400" rtl="0" eaLnBrk="1" latinLnBrk="0" hangingPunct="1">
        <a:lnSpc>
          <a:spcPct val="125000"/>
        </a:lnSpc>
        <a:spcBef>
          <a:spcPts val="600"/>
        </a:spcBef>
        <a:buClr>
          <a:srgbClr val="CC00CC"/>
        </a:buClr>
        <a:buFont typeface="Wingdings" panose="05000000000000000000" pitchFamily="2" charset="2"/>
        <a:buChar char="u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1524000" indent="-228600" algn="l" defTabSz="914400" rtl="0" eaLnBrk="1" latinLnBrk="0" hangingPunct="1">
        <a:lnSpc>
          <a:spcPct val="125000"/>
        </a:lnSpc>
        <a:spcBef>
          <a:spcPts val="600"/>
        </a:spcBef>
        <a:buClr>
          <a:srgbClr val="FF9900"/>
        </a:buClr>
        <a:buFont typeface="Wingdings" panose="05000000000000000000" pitchFamily="2" charset="2"/>
        <a:buChar char="l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钍铀专项模板"/>
          <p:cNvPicPr>
            <a:picLocks noChangeAspect="1" noChangeArrowheads="1"/>
          </p:cNvPicPr>
          <p:nvPr/>
        </p:nvPicPr>
        <p:blipFill>
          <a:blip r:embed="rId2" cstate="print"/>
          <a:srcRect b="57811"/>
          <a:stretch>
            <a:fillRect/>
          </a:stretch>
        </p:blipFill>
        <p:spPr bwMode="auto">
          <a:xfrm>
            <a:off x="0" y="0"/>
            <a:ext cx="12192000" cy="289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标题 5"/>
          <p:cNvSpPr txBox="1">
            <a:spLocks/>
          </p:cNvSpPr>
          <p:nvPr/>
        </p:nvSpPr>
        <p:spPr>
          <a:xfrm>
            <a:off x="1559496" y="2420888"/>
            <a:ext cx="9217024" cy="115212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黑体" pitchFamily="49" charset="-122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9pPr>
          </a:lstStyle>
          <a:p>
            <a:pPr eaLnBrk="1" hangingPunct="1"/>
            <a:r>
              <a:rPr lang="en-US" altLang="zh-CN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LMO</a:t>
            </a:r>
            <a:r>
              <a:rPr lang="zh-CN" alt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材料</a:t>
            </a:r>
            <a:r>
              <a:rPr lang="en-US" altLang="zh-CN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ICP-MS</a:t>
            </a:r>
            <a:r>
              <a:rPr lang="zh-CN" alt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测量进展</a:t>
            </a:r>
            <a:endParaRPr lang="en-US" altLang="zh-CN" sz="4800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  <a:sym typeface="Calibri" panose="020F0502020204030204" pitchFamily="34" charset="0"/>
            </a:endParaRPr>
          </a:p>
        </p:txBody>
      </p:sp>
      <p:sp>
        <p:nvSpPr>
          <p:cNvPr id="5" name="任意多边形 4"/>
          <p:cNvSpPr/>
          <p:nvPr/>
        </p:nvSpPr>
        <p:spPr>
          <a:xfrm>
            <a:off x="2495600" y="3717032"/>
            <a:ext cx="6480720" cy="2376264"/>
          </a:xfrm>
          <a:custGeom>
            <a:avLst/>
            <a:gdLst>
              <a:gd name="connsiteX0" fmla="*/ 0 w 7272808"/>
              <a:gd name="connsiteY0" fmla="*/ 0 h 2254338"/>
              <a:gd name="connsiteX1" fmla="*/ 7272808 w 7272808"/>
              <a:gd name="connsiteY1" fmla="*/ 0 h 2254338"/>
              <a:gd name="connsiteX2" fmla="*/ 7272808 w 7272808"/>
              <a:gd name="connsiteY2" fmla="*/ 2254338 h 2254338"/>
              <a:gd name="connsiteX3" fmla="*/ 0 w 7272808"/>
              <a:gd name="connsiteY3" fmla="*/ 2254338 h 2254338"/>
              <a:gd name="connsiteX4" fmla="*/ 0 w 7272808"/>
              <a:gd name="connsiteY4" fmla="*/ 0 h 225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72808" h="2254338">
                <a:moveTo>
                  <a:pt x="0" y="0"/>
                </a:moveTo>
                <a:lnTo>
                  <a:pt x="7272808" y="0"/>
                </a:lnTo>
                <a:lnTo>
                  <a:pt x="7272808" y="2254338"/>
                </a:lnTo>
                <a:lnTo>
                  <a:pt x="0" y="22543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0912" tIns="144000" rIns="170688" bIns="360000" numCol="1" spcCol="1270" anchor="t" anchorCtr="0">
            <a:noAutofit/>
          </a:bodyPr>
          <a:lstStyle/>
          <a:p>
            <a:pPr algn="ctr">
              <a:lnSpc>
                <a:spcPct val="130000"/>
              </a:lnSpc>
              <a:spcBef>
                <a:spcPct val="0"/>
              </a:spcBef>
            </a:pPr>
            <a:r>
              <a:rPr lang="zh-CN" altLang="en-US" sz="36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唐晓星 曹喜光 李玉兰</a:t>
            </a:r>
            <a:endParaRPr lang="en-US" altLang="zh-CN" sz="3600" dirty="0">
              <a:solidFill>
                <a:schemeClr val="tx1"/>
              </a:solidFill>
              <a:latin typeface="黑体" pitchFamily="49" charset="-122"/>
              <a:ea typeface="黑体" pitchFamily="49" charset="-122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zh-CN" sz="2400" dirty="0">
              <a:latin typeface="黑体" pitchFamily="49" charset="-122"/>
              <a:ea typeface="黑体" pitchFamily="49" charset="-122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zh-CN" altLang="en-US" sz="2400" dirty="0"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中国科学院上海应用物理研究所</a:t>
            </a:r>
            <a:endParaRPr lang="en-US" altLang="zh-CN" sz="2400" dirty="0">
              <a:latin typeface="黑体" pitchFamily="49" charset="-122"/>
              <a:ea typeface="黑体" pitchFamily="49" charset="-122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  <a:spcBef>
                <a:spcPct val="0"/>
              </a:spcBef>
            </a:pPr>
            <a:r>
              <a:rPr lang="en-US" altLang="zh-CN" sz="2400" dirty="0"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2024.08.22</a:t>
            </a:r>
          </a:p>
        </p:txBody>
      </p:sp>
      <p:pic>
        <p:nvPicPr>
          <p:cNvPr id="6" name="Picture 10" descr="标识+SINAP+中英全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44624"/>
            <a:ext cx="4752528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4170391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B7B565-6B36-F0DF-A0BB-6D6092720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2411"/>
            <a:ext cx="10972800" cy="1186510"/>
          </a:xfrm>
        </p:spPr>
        <p:txBody>
          <a:bodyPr/>
          <a:lstStyle/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en-US" altLang="zh-C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</a:t>
            </a:r>
            <a:r>
              <a:rPr lang="en-US" altLang="zh-C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中科院硅酸盐所提供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为自然丰度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ICP-MS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制样方法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A8D900B-3C55-4D75-3EA3-5AE6221E34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BEA4EA80-D6A9-CAB5-50F7-F4B52D62B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1038"/>
            <a:ext cx="10972800" cy="736600"/>
          </a:xfrm>
        </p:spPr>
        <p:txBody>
          <a:bodyPr/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en-US" altLang="zh-C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</a:t>
            </a:r>
            <a:r>
              <a:rPr lang="en-US" altLang="zh-C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zh-CN" sz="32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ICP-MS</a:t>
            </a:r>
            <a:r>
              <a:rPr lang="zh-CN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测量进展</a:t>
            </a:r>
            <a:endParaRPr lang="zh-CN" altLang="en-US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82364D7F-D5A0-21F1-58AE-9373450A1C5E}"/>
              </a:ext>
            </a:extLst>
          </p:cNvPr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69796363"/>
              </p:ext>
            </p:extLst>
          </p:nvPr>
        </p:nvGraphicFramePr>
        <p:xfrm>
          <a:off x="871498" y="2908447"/>
          <a:ext cx="10724347" cy="24812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7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1853">
                  <a:extLst>
                    <a:ext uri="{9D8B030D-6E8A-4147-A177-3AD203B41FA5}">
                      <a16:colId xmlns:a16="http://schemas.microsoft.com/office/drawing/2014/main" val="3690470104"/>
                    </a:ext>
                  </a:extLst>
                </a:gridCol>
              </a:tblGrid>
              <a:tr h="617558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机构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溶解及稀释过程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总稀释倍数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测试元素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8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SINAP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HNO</a:t>
                      </a:r>
                      <a:r>
                        <a:rPr lang="en-US" altLang="zh-CN" sz="20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溶解稀释</a:t>
                      </a: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1000 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 U K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99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LNGS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硝酸溶解</a:t>
                      </a: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91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 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富集</a:t>
                      </a: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~40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 U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565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610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内容占位符 7">
            <a:extLst>
              <a:ext uri="{FF2B5EF4-FFF2-40B4-BE49-F238E27FC236}">
                <a16:creationId xmlns:a16="http://schemas.microsoft.com/office/drawing/2014/main" id="{611ABC61-3C6F-51AC-8289-EDDB59C501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160" t="3047" r="1849"/>
          <a:stretch/>
        </p:blipFill>
        <p:spPr>
          <a:xfrm>
            <a:off x="263352" y="1700808"/>
            <a:ext cx="8481841" cy="4859337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C790EF3C-DA94-D62E-7396-7E4529D9A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en-US" altLang="zh-C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</a:t>
            </a:r>
            <a:r>
              <a:rPr lang="en-US" altLang="zh-C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zh-CN" sz="32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ICP-MS</a:t>
            </a:r>
            <a:r>
              <a:rPr lang="zh-CN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测量进展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180EB02-903C-25C5-D6FE-AC377B6716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50E3F-D9C3-4284-A62F-7B849022E262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CF2868A-B89B-DADF-051A-DB3CE08D8E66}"/>
              </a:ext>
            </a:extLst>
          </p:cNvPr>
          <p:cNvSpPr txBox="1"/>
          <p:nvPr/>
        </p:nvSpPr>
        <p:spPr>
          <a:xfrm>
            <a:off x="8760296" y="2060848"/>
            <a:ext cx="3096344" cy="41088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SINAP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测量结果偏高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Th&amp;U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ICP-MS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测量干扰：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it-IT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7429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 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it-IT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2">
              <a:lnSpc>
                <a:spcPct val="130000"/>
              </a:lnSpc>
            </a:pP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92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98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457200" lvl="2">
              <a:lnSpc>
                <a:spcPct val="130000"/>
              </a:lnSpc>
            </a:pP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96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表面污染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 mode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表面污染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6241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B02CDB6-5953-8C58-A34F-EF72757875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560" y="6453336"/>
            <a:ext cx="1002621" cy="365125"/>
          </a:xfrm>
        </p:spPr>
        <p:txBody>
          <a:bodyPr/>
          <a:lstStyle/>
          <a:p>
            <a:fld id="{5F050E3F-D9C3-4284-A62F-7B849022E262}" type="slidenum">
              <a:rPr lang="zh-CN" altLang="en-US" smtClean="0"/>
              <a:t>12</a:t>
            </a:fld>
            <a:endParaRPr lang="zh-CN" altLang="en-US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501960DB-9E66-8446-1D2D-FAC22594C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521889"/>
              </p:ext>
            </p:extLst>
          </p:nvPr>
        </p:nvGraphicFramePr>
        <p:xfrm>
          <a:off x="695400" y="2225543"/>
          <a:ext cx="8352929" cy="29316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12167">
                  <a:extLst>
                    <a:ext uri="{9D8B030D-6E8A-4147-A177-3AD203B41FA5}">
                      <a16:colId xmlns:a16="http://schemas.microsoft.com/office/drawing/2014/main" val="3787927905"/>
                    </a:ext>
                  </a:extLst>
                </a:gridCol>
                <a:gridCol w="1565228">
                  <a:extLst>
                    <a:ext uri="{9D8B030D-6E8A-4147-A177-3AD203B41FA5}">
                      <a16:colId xmlns:a16="http://schemas.microsoft.com/office/drawing/2014/main" val="4110249002"/>
                    </a:ext>
                  </a:extLst>
                </a:gridCol>
                <a:gridCol w="1732454">
                  <a:extLst>
                    <a:ext uri="{9D8B030D-6E8A-4147-A177-3AD203B41FA5}">
                      <a16:colId xmlns:a16="http://schemas.microsoft.com/office/drawing/2014/main" val="585021373"/>
                    </a:ext>
                  </a:extLst>
                </a:gridCol>
                <a:gridCol w="1784569">
                  <a:extLst>
                    <a:ext uri="{9D8B030D-6E8A-4147-A177-3AD203B41FA5}">
                      <a16:colId xmlns:a16="http://schemas.microsoft.com/office/drawing/2014/main" val="3743154214"/>
                    </a:ext>
                  </a:extLst>
                </a:gridCol>
                <a:gridCol w="1758511">
                  <a:extLst>
                    <a:ext uri="{9D8B030D-6E8A-4147-A177-3AD203B41FA5}">
                      <a16:colId xmlns:a16="http://schemas.microsoft.com/office/drawing/2014/main" val="3087597950"/>
                    </a:ext>
                  </a:extLst>
                </a:gridCol>
              </a:tblGrid>
              <a:tr h="732912">
                <a:tc>
                  <a:txBody>
                    <a:bodyPr/>
                    <a:lstStyle/>
                    <a:p>
                      <a:pPr algn="ctr" fontAlgn="b"/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8223-T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8223-B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8228-T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8228-B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500962"/>
                  </a:ext>
                </a:extLst>
              </a:tr>
              <a:tr h="7329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 [</a:t>
                      </a:r>
                      <a:r>
                        <a:rPr lang="en-US" altLang="zh-CN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pg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/g,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ppt]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531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±21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513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±20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803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±36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618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±125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485512"/>
                  </a:ext>
                </a:extLst>
              </a:tr>
              <a:tr h="7329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 </a:t>
                      </a:r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altLang="zh-CN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pg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/g, ppt]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1253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±61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1357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±35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1681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±0.1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1342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±88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552980"/>
                  </a:ext>
                </a:extLst>
              </a:tr>
              <a:tr h="7329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 </a:t>
                      </a:r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ng/g, ppb]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74.4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±0.7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56.8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±11.7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65.4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±8.0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88.0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±14.5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487565"/>
                  </a:ext>
                </a:extLst>
              </a:tr>
            </a:tbl>
          </a:graphicData>
        </a:graphic>
      </p:graphicFrame>
      <p:sp>
        <p:nvSpPr>
          <p:cNvPr id="10" name="文本框 9">
            <a:extLst>
              <a:ext uri="{FF2B5EF4-FFF2-40B4-BE49-F238E27FC236}">
                <a16:creationId xmlns:a16="http://schemas.microsoft.com/office/drawing/2014/main" id="{E262DC12-2A4D-1C55-3FB4-2CE6535C0F4F}"/>
              </a:ext>
            </a:extLst>
          </p:cNvPr>
          <p:cNvSpPr txBox="1"/>
          <p:nvPr/>
        </p:nvSpPr>
        <p:spPr>
          <a:xfrm>
            <a:off x="479376" y="1558858"/>
            <a:ext cx="7992888" cy="525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3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Li</a:t>
            </a:r>
            <a:r>
              <a:rPr lang="en-US" altLang="zh-CN" sz="24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MoO</a:t>
            </a:r>
            <a:r>
              <a:rPr lang="en-US" altLang="zh-CN" sz="24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2024.06 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中科院硅酸盐所提供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E034162-315F-20B8-E54A-95E685069598}"/>
              </a:ext>
            </a:extLst>
          </p:cNvPr>
          <p:cNvSpPr txBox="1"/>
          <p:nvPr/>
        </p:nvSpPr>
        <p:spPr>
          <a:xfrm>
            <a:off x="9129475" y="2225543"/>
            <a:ext cx="2799174" cy="28500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Th&amp;U</a:t>
            </a: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结果仍然偏高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存在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干扰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K: </a:t>
            </a: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cool flame mode</a:t>
            </a: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基本不存在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干扰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结果比较可信</a:t>
            </a: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D494E115-6E9F-03B4-409C-515544C35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1038"/>
            <a:ext cx="10972800" cy="736600"/>
          </a:xfrm>
        </p:spPr>
        <p:txBody>
          <a:bodyPr/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en-US" altLang="zh-C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</a:t>
            </a:r>
            <a:r>
              <a:rPr lang="en-US" altLang="zh-C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zh-CN" sz="32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ICP-MS</a:t>
            </a:r>
            <a:r>
              <a:rPr lang="zh-CN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测量进展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99374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B7A612-D3F7-09D5-C70F-71DF2754C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1450973"/>
            <a:ext cx="10657184" cy="5073652"/>
          </a:xfrm>
        </p:spPr>
        <p:txBody>
          <a:bodyPr>
            <a:normAutofit lnSpcReduction="10000"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</a:t>
            </a:r>
            <a:r>
              <a:rPr lang="en-US" altLang="zh-CN" baseline="-25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</a:t>
            </a:r>
            <a:r>
              <a:rPr lang="en-US" altLang="zh-CN" baseline="-25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硝酸溶解，稀释</a:t>
            </a:r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100</a:t>
            </a:r>
            <a:r>
              <a:rPr lang="zh-CN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倍，</a:t>
            </a:r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ICP-MS</a:t>
            </a:r>
            <a:r>
              <a:rPr lang="zh-CN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直接测试</a:t>
            </a:r>
            <a:endParaRPr lang="en-US" altLang="zh-CN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</a:t>
            </a:r>
            <a:r>
              <a:rPr lang="en-US" altLang="zh-CN" baseline="-25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MoO</a:t>
            </a:r>
            <a:r>
              <a:rPr lang="en-US" altLang="zh-CN" baseline="-25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and MoO</a:t>
            </a:r>
            <a:r>
              <a:rPr lang="en-US" altLang="zh-CN" baseline="-25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aseline="30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100</a:t>
            </a:r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</a:t>
            </a:r>
            <a:r>
              <a:rPr lang="zh-CN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样品，</a:t>
            </a:r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Th, </a:t>
            </a:r>
            <a:r>
              <a:rPr lang="zh-CN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受</a:t>
            </a:r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</a:t>
            </a:r>
            <a:r>
              <a:rPr lang="zh-CN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多原子干扰，测量结果偏高，</a:t>
            </a:r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</a:t>
            </a:r>
            <a:r>
              <a:rPr lang="zh-CN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，基本无干扰，测量结果基本可信</a:t>
            </a:r>
            <a:endParaRPr lang="en-US" altLang="zh-CN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aseline="300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nature</a:t>
            </a:r>
            <a:r>
              <a:rPr lang="en-US" altLang="zh-CN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</a:t>
            </a:r>
            <a:r>
              <a:rPr lang="zh-CN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样品，</a:t>
            </a:r>
            <a:r>
              <a:rPr lang="en-US" altLang="zh-CN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Th&amp;U</a:t>
            </a:r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zh-CN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受</a:t>
            </a:r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</a:t>
            </a:r>
            <a:r>
              <a:rPr lang="zh-CN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多原子干扰，测量结果偏高</a:t>
            </a:r>
            <a:endParaRPr lang="en-US" altLang="zh-CN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是否需要对基体分离富集，需要看具体指标要求</a:t>
            </a:r>
            <a:endParaRPr lang="en-US" altLang="zh-CN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树脂分离富集 费时 昂贵，不适宜普遍采用</a:t>
            </a:r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35000"/>
              </a:lnSpc>
            </a:pPr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Cool flame mode</a:t>
            </a:r>
            <a:r>
              <a:rPr lang="zh-CN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是比较合适的，该模式下，测量结果比较可信</a:t>
            </a:r>
            <a:endParaRPr lang="en-US" altLang="zh-CN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0AD4DCE-0965-4F02-E9DC-E9C660111A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50E3F-D9C3-4284-A62F-7B849022E262}" type="slidenum">
              <a:rPr lang="zh-CN" altLang="en-US" smtClean="0"/>
              <a:t>13</a:t>
            </a:fld>
            <a:endParaRPr lang="zh-CN" altLang="en-US"/>
          </a:p>
        </p:txBody>
      </p:sp>
      <p:sp>
        <p:nvSpPr>
          <p:cNvPr id="7" name="标题 6">
            <a:extLst>
              <a:ext uri="{FF2B5EF4-FFF2-40B4-BE49-F238E27FC236}">
                <a16:creationId xmlns:a16="http://schemas.microsoft.com/office/drawing/2014/main" id="{311929E1-7821-8A50-1ADB-B35D445E2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  结</a:t>
            </a:r>
          </a:p>
        </p:txBody>
      </p:sp>
    </p:spTree>
    <p:extLst>
      <p:ext uri="{BB962C8B-B14F-4D97-AF65-F5344CB8AC3E}">
        <p14:creationId xmlns:p14="http://schemas.microsoft.com/office/powerpoint/2010/main" val="3568973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钍铀专项模板"/>
          <p:cNvPicPr>
            <a:picLocks noChangeAspect="1" noChangeArrowheads="1"/>
          </p:cNvPicPr>
          <p:nvPr/>
        </p:nvPicPr>
        <p:blipFill>
          <a:blip r:embed="rId2" cstate="print"/>
          <a:srcRect b="57811"/>
          <a:stretch>
            <a:fillRect/>
          </a:stretch>
        </p:blipFill>
        <p:spPr bwMode="auto">
          <a:xfrm>
            <a:off x="0" y="0"/>
            <a:ext cx="12192000" cy="289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标题 5"/>
          <p:cNvSpPr txBox="1">
            <a:spLocks/>
          </p:cNvSpPr>
          <p:nvPr/>
        </p:nvSpPr>
        <p:spPr>
          <a:xfrm>
            <a:off x="1559496" y="2420888"/>
            <a:ext cx="9217024" cy="223224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黑体" pitchFamily="49" charset="-122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48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Calibri" panose="020F0502020204030204" pitchFamily="34" charset="0"/>
              </a:rPr>
              <a:t>谢  谢！</a:t>
            </a:r>
            <a:endParaRPr lang="en-US" altLang="zh-CN" sz="48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Calibri" panose="020F0502020204030204" pitchFamily="34" charset="0"/>
            </a:endParaRPr>
          </a:p>
        </p:txBody>
      </p:sp>
      <p:pic>
        <p:nvPicPr>
          <p:cNvPr id="6" name="Picture 10" descr="标识+SINAP+中英全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44624"/>
            <a:ext cx="4752528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746104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3A543A8-D198-62B1-631F-92FEA7CB1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2</a:t>
            </a:fld>
            <a:endParaRPr lang="en-US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3D85641-E290-B81C-FA00-99056B0F77BD}"/>
              </a:ext>
            </a:extLst>
          </p:cNvPr>
          <p:cNvSpPr txBox="1"/>
          <p:nvPr/>
        </p:nvSpPr>
        <p:spPr>
          <a:xfrm>
            <a:off x="3048585" y="2055877"/>
            <a:ext cx="60948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zh-CN" sz="36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ICP-MS Th/U/K </a:t>
            </a:r>
            <a:r>
              <a:rPr lang="zh-CN" altLang="en-US" sz="36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测量进展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3ED79F83-D145-F700-16EE-AEEA1BE30C91}"/>
              </a:ext>
            </a:extLst>
          </p:cNvPr>
          <p:cNvSpPr txBox="1">
            <a:spLocks/>
          </p:cNvSpPr>
          <p:nvPr/>
        </p:nvSpPr>
        <p:spPr>
          <a:xfrm>
            <a:off x="4367808" y="2708920"/>
            <a:ext cx="4248472" cy="3024336"/>
          </a:xfrm>
          <a:prstGeom prst="rect">
            <a:avLst/>
          </a:prstGeom>
        </p:spPr>
        <p:txBody>
          <a:bodyPr/>
          <a:lstStyle/>
          <a:p>
            <a:pPr marL="452438" indent="-452438">
              <a:lnSpc>
                <a:spcPct val="15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&amp;"/>
              <a:defRPr/>
            </a:pPr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</a:t>
            </a:r>
            <a:r>
              <a:rPr lang="en-US" altLang="zh-CN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zh-CN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zh-CN" sz="3200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8" indent="-452438">
              <a:lnSpc>
                <a:spcPct val="15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&amp;"/>
              <a:defRPr/>
            </a:pPr>
            <a:r>
              <a:rPr lang="en-US" altLang="zh-CN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</a:t>
            </a:r>
            <a:r>
              <a:rPr lang="en-US" altLang="zh-C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CN" alt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8" indent="-452438">
              <a:lnSpc>
                <a:spcPct val="15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&amp;"/>
              <a:defRPr/>
            </a:pPr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</a:t>
            </a:r>
            <a:r>
              <a:rPr lang="en-US" altLang="zh-CN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MoO</a:t>
            </a:r>
            <a:r>
              <a:rPr lang="en-US" altLang="zh-CN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452438" marR="0" lvl="0" indent="-452438" algn="l" defTabSz="914400" rtl="0" eaLnBrk="1" fontAlgn="auto" latinLnBrk="0" hangingPunct="1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&amp;"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BA1D441-9487-E0C1-FA58-02B18116FE96}"/>
              </a:ext>
            </a:extLst>
          </p:cNvPr>
          <p:cNvSpPr/>
          <p:nvPr/>
        </p:nvSpPr>
        <p:spPr>
          <a:xfrm>
            <a:off x="4446774" y="908720"/>
            <a:ext cx="3298449" cy="878482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4000" b="1" cap="all" dirty="0">
                <a:solidFill>
                  <a:srgbClr val="0000CC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报 告 内 容</a:t>
            </a:r>
          </a:p>
        </p:txBody>
      </p:sp>
    </p:spTree>
    <p:extLst>
      <p:ext uri="{BB962C8B-B14F-4D97-AF65-F5344CB8AC3E}">
        <p14:creationId xmlns:p14="http://schemas.microsoft.com/office/powerpoint/2010/main" val="131140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48A2BCD6-1200-DD68-C2E1-0652CE0D1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3</a:t>
            </a:fld>
            <a:endParaRPr lang="en-US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8663A1F-F076-80B8-D6DD-08366C54DAA5}"/>
              </a:ext>
            </a:extLst>
          </p:cNvPr>
          <p:cNvSpPr txBox="1"/>
          <p:nvPr/>
        </p:nvSpPr>
        <p:spPr>
          <a:xfrm>
            <a:off x="3225800" y="649710"/>
            <a:ext cx="60948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Li</a:t>
            </a:r>
            <a:r>
              <a:rPr lang="en-US" altLang="zh-CN" sz="3600" b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</a:t>
            </a:r>
            <a:r>
              <a:rPr lang="en-US" altLang="zh-CN" sz="3600" b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ICP-MS</a:t>
            </a:r>
            <a:r>
              <a:rPr lang="zh-CN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测量进展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A1ECB695-D865-0EED-6345-BCEE500E0E6F}"/>
              </a:ext>
            </a:extLst>
          </p:cNvPr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48366154"/>
              </p:ext>
            </p:extLst>
          </p:nvPr>
        </p:nvGraphicFramePr>
        <p:xfrm>
          <a:off x="733826" y="2455320"/>
          <a:ext cx="10724347" cy="3709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7877">
                  <a:extLst>
                    <a:ext uri="{9D8B030D-6E8A-4147-A177-3AD203B41FA5}">
                      <a16:colId xmlns:a16="http://schemas.microsoft.com/office/drawing/2014/main" val="3690470104"/>
                    </a:ext>
                  </a:extLst>
                </a:gridCol>
              </a:tblGrid>
              <a:tr h="509768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机构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溶解及稀释过程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总稀释倍数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测试元素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5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SINAP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HNO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溶解</a:t>
                      </a: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1000 / 100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 U K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496">
                <a:tc vMerge="1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endParaRPr lang="en-US" altLang="zh-CN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TEVA-UTEVA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富集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10~20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 U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04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LNGS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HNO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溶解</a:t>
                      </a: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79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富集</a:t>
                      </a: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~30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 U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565235"/>
                  </a:ext>
                </a:extLst>
              </a:tr>
              <a:tr h="50813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NAA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 U K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595730"/>
                  </a:ext>
                </a:extLst>
              </a:tr>
              <a:tr h="5981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IPC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HNO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溶解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50~1000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 U K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837143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91DB6FD4-A5A4-4ACC-A203-C149087D9DC1}"/>
              </a:ext>
            </a:extLst>
          </p:cNvPr>
          <p:cNvSpPr txBox="1"/>
          <p:nvPr/>
        </p:nvSpPr>
        <p:spPr>
          <a:xfrm>
            <a:off x="733826" y="1340768"/>
            <a:ext cx="9754662" cy="1077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3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Li</a:t>
            </a:r>
            <a:r>
              <a:rPr lang="en-US" altLang="zh-CN" sz="24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</a:t>
            </a:r>
            <a:r>
              <a:rPr lang="en-US" altLang="zh-CN" sz="24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: 2023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年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11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月 意大利邮寄 （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2021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年采购 欧金 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1kg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24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ICP-MS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制样方法</a:t>
            </a:r>
            <a:endParaRPr lang="en-US" altLang="zh-CN" sz="24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866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6AA36D9-874F-2AEA-0CC7-8B2864E0B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4</a:t>
            </a:fld>
            <a:endParaRPr lang="en-US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71B74F0-0F71-0FA5-EC21-ABBBB447034F}"/>
              </a:ext>
            </a:extLst>
          </p:cNvPr>
          <p:cNvSpPr txBox="1"/>
          <p:nvPr/>
        </p:nvSpPr>
        <p:spPr>
          <a:xfrm>
            <a:off x="3215680" y="745897"/>
            <a:ext cx="60948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Li</a:t>
            </a:r>
            <a:r>
              <a:rPr lang="en-US" altLang="zh-CN" sz="3600" b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</a:t>
            </a:r>
            <a:r>
              <a:rPr lang="en-US" altLang="zh-CN" sz="3600" b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ICP-MS</a:t>
            </a:r>
            <a:r>
              <a:rPr lang="zh-CN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测量进展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0012231-A5FE-8E97-2F27-10E0253A8C14}"/>
              </a:ext>
            </a:extLst>
          </p:cNvPr>
          <p:cNvSpPr txBox="1"/>
          <p:nvPr/>
        </p:nvSpPr>
        <p:spPr>
          <a:xfrm>
            <a:off x="522806" y="1484784"/>
            <a:ext cx="8352928" cy="527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3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Li</a:t>
            </a:r>
            <a:r>
              <a:rPr lang="en-US" altLang="zh-CN" sz="24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</a:t>
            </a:r>
            <a:r>
              <a:rPr lang="en-US" altLang="zh-CN" sz="24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: Th U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测量结果比对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3607A87D-8034-B674-14D9-38A6B01E2E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977789"/>
              </p:ext>
            </p:extLst>
          </p:nvPr>
        </p:nvGraphicFramePr>
        <p:xfrm>
          <a:off x="533999" y="2096337"/>
          <a:ext cx="7920881" cy="439274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321948132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79451818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565390424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3082582585"/>
                    </a:ext>
                  </a:extLst>
                </a:gridCol>
                <a:gridCol w="1426838">
                  <a:extLst>
                    <a:ext uri="{9D8B030D-6E8A-4147-A177-3AD203B41FA5}">
                      <a16:colId xmlns:a16="http://schemas.microsoft.com/office/drawing/2014/main" val="3965558057"/>
                    </a:ext>
                  </a:extLst>
                </a:gridCol>
                <a:gridCol w="1669507">
                  <a:extLst>
                    <a:ext uri="{9D8B030D-6E8A-4147-A177-3AD203B41FA5}">
                      <a16:colId xmlns:a16="http://schemas.microsoft.com/office/drawing/2014/main" val="566904181"/>
                    </a:ext>
                  </a:extLst>
                </a:gridCol>
              </a:tblGrid>
              <a:tr h="55044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样品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机构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日期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方法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Th[</a:t>
                      </a:r>
                      <a:r>
                        <a:rPr lang="en-US" sz="2000" u="none" strike="noStrike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pg</a:t>
                      </a:r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/g, ppt]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U[</a:t>
                      </a:r>
                      <a:r>
                        <a:rPr lang="en-US" sz="2000" u="none" strike="noStrike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pg</a:t>
                      </a:r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/g, ppt]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/>
                </a:tc>
                <a:extLst>
                  <a:ext uri="{0D108BD9-81ED-4DB2-BD59-A6C34878D82A}">
                    <a16:rowId xmlns:a16="http://schemas.microsoft.com/office/drawing/2014/main" val="2251288455"/>
                  </a:ext>
                </a:extLst>
              </a:tr>
              <a:tr h="579646"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en-US" sz="2000" u="none" strike="noStrike" baseline="-250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u="none" strike="noStrike" baseline="-250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b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000" u="none" strike="noStrike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oujin</a:t>
                      </a:r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b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Monica’s batch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SINAP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2023.11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稀释</a:t>
                      </a:r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1000</a:t>
                      </a:r>
                      <a:r>
                        <a:rPr lang="zh-CN" alt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倍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802907"/>
                  </a:ext>
                </a:extLst>
              </a:tr>
              <a:tr h="48260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2024.02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TEVA-UTEVA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11±6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9±2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455664"/>
                  </a:ext>
                </a:extLst>
              </a:tr>
              <a:tr h="58884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2024.06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稀释</a:t>
                      </a:r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zh-CN" alt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倍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5±2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3±1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5843"/>
                  </a:ext>
                </a:extLst>
              </a:tr>
              <a:tr h="46224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LNGS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2021.11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NAA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&lt;10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&lt;8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064887"/>
                  </a:ext>
                </a:extLst>
              </a:tr>
              <a:tr h="5763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2021.11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ICP-MS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&lt;100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&lt;50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825382"/>
                  </a:ext>
                </a:extLst>
              </a:tr>
              <a:tr h="5763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2023.11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ICP-MS TRU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6±2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8±3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581115"/>
                  </a:ext>
                </a:extLst>
              </a:tr>
              <a:tr h="576325">
                <a:tc vMerge="1"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IPC</a:t>
                      </a:r>
                    </a:p>
                  </a:txBody>
                  <a:tcPr marL="4354" marR="4354" marT="435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2024.02</a:t>
                      </a:r>
                    </a:p>
                  </a:txBody>
                  <a:tcPr marL="4354" marR="4354" marT="435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稀释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50~1000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倍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4354" marR="4354" marT="435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&lt; 200</a:t>
                      </a:r>
                    </a:p>
                  </a:txBody>
                  <a:tcPr marL="4354" marR="4354" marT="435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24283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4B18B0C1-3AC6-F3F6-D046-A62B946FCF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146828"/>
              </p:ext>
            </p:extLst>
          </p:nvPr>
        </p:nvGraphicFramePr>
        <p:xfrm>
          <a:off x="8760296" y="3401171"/>
          <a:ext cx="3024335" cy="21865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105564728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539273198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1752710544"/>
                    </a:ext>
                  </a:extLst>
                </a:gridCol>
              </a:tblGrid>
              <a:tr h="365968">
                <a:tc>
                  <a:txBody>
                    <a:bodyPr/>
                    <a:lstStyle/>
                    <a:p>
                      <a:pPr algn="ctr" fontAlgn="b"/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</a:rPr>
                        <a:t>Th[</a:t>
                      </a:r>
                      <a:r>
                        <a:rPr lang="en-US" sz="2000" u="none" strike="noStrike" dirty="0" err="1">
                          <a:effectLst/>
                        </a:rPr>
                        <a:t>pg</a:t>
                      </a:r>
                      <a:r>
                        <a:rPr lang="en-US" sz="2000" u="none" strike="noStrike" dirty="0">
                          <a:effectLst/>
                        </a:rPr>
                        <a:t>/g]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</a:rPr>
                        <a:t>U[</a:t>
                      </a:r>
                      <a:r>
                        <a:rPr lang="en-US" sz="2000" u="none" strike="noStrike" dirty="0" err="1">
                          <a:effectLst/>
                        </a:rPr>
                        <a:t>pg</a:t>
                      </a:r>
                      <a:r>
                        <a:rPr lang="en-US" sz="2000" u="none" strike="noStrike" dirty="0">
                          <a:effectLst/>
                        </a:rPr>
                        <a:t>/g]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256757153"/>
                  </a:ext>
                </a:extLst>
              </a:tr>
              <a:tr h="37391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</a:rPr>
                        <a:t>1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</a:rPr>
                        <a:t>6.41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</a:rPr>
                        <a:t>7.60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58881313"/>
                  </a:ext>
                </a:extLst>
              </a:tr>
              <a:tr h="39306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</a:rPr>
                        <a:t>2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</a:rPr>
                        <a:t>7.37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</a:rPr>
                        <a:t>8.18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967648117"/>
                  </a:ext>
                </a:extLst>
              </a:tr>
              <a:tr h="36596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altLang="zh-CN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18.1</a:t>
                      </a:r>
                      <a:endParaRPr lang="en-US" altLang="zh-CN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11.1</a:t>
                      </a:r>
                      <a:endParaRPr lang="en-US" altLang="zh-CN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127119388"/>
                  </a:ext>
                </a:extLst>
              </a:tr>
              <a:tr h="3659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AVE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</a:rPr>
                        <a:t>11</a:t>
                      </a:r>
                      <a:endParaRPr lang="en-US" altLang="zh-CN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</a:rPr>
                        <a:t>9</a:t>
                      </a:r>
                      <a:endParaRPr lang="en-US" altLang="zh-CN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47484662"/>
                  </a:ext>
                </a:extLst>
              </a:tr>
              <a:tr h="321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SD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</a:rPr>
                        <a:t>6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</a:rPr>
                        <a:t>2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130999592"/>
                  </a:ext>
                </a:extLst>
              </a:tr>
            </a:tbl>
          </a:graphicData>
        </a:graphic>
      </p:graphicFrame>
      <p:sp>
        <p:nvSpPr>
          <p:cNvPr id="12" name="文本框 11">
            <a:extLst>
              <a:ext uri="{FF2B5EF4-FFF2-40B4-BE49-F238E27FC236}">
                <a16:creationId xmlns:a16="http://schemas.microsoft.com/office/drawing/2014/main" id="{88E187E5-299D-35E7-9AF6-BB3EA5730F64}"/>
              </a:ext>
            </a:extLst>
          </p:cNvPr>
          <p:cNvSpPr txBox="1"/>
          <p:nvPr/>
        </p:nvSpPr>
        <p:spPr>
          <a:xfrm>
            <a:off x="9234516" y="2600095"/>
            <a:ext cx="20758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"/>
            <a:r>
              <a:rPr lang="en-US" altLang="zh-CN" sz="2000" u="none" strike="noStrike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2024.02</a:t>
            </a:r>
            <a:br>
              <a:rPr lang="en-US" altLang="zh-CN" sz="2000" u="none" strike="noStrike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CN" sz="2000" u="none" strike="noStrike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TEVA-UTEVA</a:t>
            </a:r>
            <a:endParaRPr lang="en-US" altLang="zh-CN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332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1BF6C90-578A-F5A3-1082-220F6748A0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5</a:t>
            </a:fld>
            <a:endParaRPr lang="en-US" altLang="zh-CN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B9EAEAF3-2718-E686-01D2-28FBE6E46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282331"/>
              </p:ext>
            </p:extLst>
          </p:nvPr>
        </p:nvGraphicFramePr>
        <p:xfrm>
          <a:off x="1127448" y="1830826"/>
          <a:ext cx="10087921" cy="410445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23633">
                  <a:extLst>
                    <a:ext uri="{9D8B030D-6E8A-4147-A177-3AD203B41FA5}">
                      <a16:colId xmlns:a16="http://schemas.microsoft.com/office/drawing/2014/main" val="3219481320"/>
                    </a:ext>
                  </a:extLst>
                </a:gridCol>
                <a:gridCol w="1136231">
                  <a:extLst>
                    <a:ext uri="{9D8B030D-6E8A-4147-A177-3AD203B41FA5}">
                      <a16:colId xmlns:a16="http://schemas.microsoft.com/office/drawing/2014/main" val="1794518185"/>
                    </a:ext>
                  </a:extLst>
                </a:gridCol>
                <a:gridCol w="1904523">
                  <a:extLst>
                    <a:ext uri="{9D8B030D-6E8A-4147-A177-3AD203B41FA5}">
                      <a16:colId xmlns:a16="http://schemas.microsoft.com/office/drawing/2014/main" val="1565390424"/>
                    </a:ext>
                  </a:extLst>
                </a:gridCol>
                <a:gridCol w="1941178">
                  <a:extLst>
                    <a:ext uri="{9D8B030D-6E8A-4147-A177-3AD203B41FA5}">
                      <a16:colId xmlns:a16="http://schemas.microsoft.com/office/drawing/2014/main" val="1253384131"/>
                    </a:ext>
                  </a:extLst>
                </a:gridCol>
                <a:gridCol w="1941178">
                  <a:extLst>
                    <a:ext uri="{9D8B030D-6E8A-4147-A177-3AD203B41FA5}">
                      <a16:colId xmlns:a16="http://schemas.microsoft.com/office/drawing/2014/main" val="2468340127"/>
                    </a:ext>
                  </a:extLst>
                </a:gridCol>
                <a:gridCol w="1941178">
                  <a:extLst>
                    <a:ext uri="{9D8B030D-6E8A-4147-A177-3AD203B41FA5}">
                      <a16:colId xmlns:a16="http://schemas.microsoft.com/office/drawing/2014/main" val="566904181"/>
                    </a:ext>
                  </a:extLst>
                </a:gridCol>
              </a:tblGrid>
              <a:tr h="46609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样品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机构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日期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方法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测量模式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K[ng/g, </a:t>
                      </a:r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ppb</a:t>
                      </a:r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/>
                </a:tc>
                <a:extLst>
                  <a:ext uri="{0D108BD9-81ED-4DB2-BD59-A6C34878D82A}">
                    <a16:rowId xmlns:a16="http://schemas.microsoft.com/office/drawing/2014/main" val="2251288455"/>
                  </a:ext>
                </a:extLst>
              </a:tr>
              <a:tr h="432773"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en-US" sz="2000" u="none" strike="noStrike" baseline="-250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u="none" strike="noStrike" baseline="-250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b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000" u="none" strike="noStrike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oujin</a:t>
                      </a:r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b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Monica’s batch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SINAP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2023.11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稀释</a:t>
                      </a:r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1000</a:t>
                      </a:r>
                      <a:r>
                        <a:rPr lang="zh-CN" alt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倍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normal mode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802907"/>
                  </a:ext>
                </a:extLst>
              </a:tr>
              <a:tr h="40857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2024.02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稀释</a:t>
                      </a:r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zh-CN" alt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倍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normal mode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&lt; 300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455664"/>
                  </a:ext>
                </a:extLst>
              </a:tr>
              <a:tr h="52491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2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2024.06</a:t>
                      </a:r>
                      <a:endParaRPr lang="zh-CN" alt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2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稀释</a:t>
                      </a:r>
                      <a:r>
                        <a:rPr lang="en-US" altLang="zh-CN" sz="2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zh-CN" altLang="en-US" sz="2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倍</a:t>
                      </a:r>
                      <a:endParaRPr lang="en-US" altLang="zh-CN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cool flame mode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96±3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45843"/>
                  </a:ext>
                </a:extLst>
              </a:tr>
              <a:tr h="6973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LNGS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2021.11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NAA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58.3±15ppt[</a:t>
                      </a:r>
                      <a:r>
                        <a:rPr lang="en-US" sz="2000" u="none" strike="noStrike" baseline="300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K]</a:t>
                      </a:r>
                      <a:b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486ppb[</a:t>
                      </a:r>
                      <a:r>
                        <a:rPr lang="en-US" sz="2000" u="none" strike="noStrike" baseline="300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Nat</a:t>
                      </a:r>
                      <a:r>
                        <a:rPr lang="en-US" sz="2000" u="none" strike="noStrike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064887"/>
                  </a:ext>
                </a:extLst>
              </a:tr>
              <a:tr h="52491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2021.11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ICP-MS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825382"/>
                  </a:ext>
                </a:extLst>
              </a:tr>
              <a:tr h="52491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2023.11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ICP-MS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&lt;1000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581115"/>
                  </a:ext>
                </a:extLst>
              </a:tr>
              <a:tr h="524917">
                <a:tc vMerge="1">
                  <a:txBody>
                    <a:bodyPr/>
                    <a:lstStyle/>
                    <a:p>
                      <a:pPr algn="ctr" rtl="0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IPC</a:t>
                      </a: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2024.02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ICP-MS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610</a:t>
                      </a:r>
                    </a:p>
                  </a:txBody>
                  <a:tcPr marL="4354" marR="4354" marT="435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894459"/>
                  </a:ext>
                </a:extLst>
              </a:tr>
            </a:tbl>
          </a:graphicData>
        </a:graphic>
      </p:graphicFrame>
      <p:sp>
        <p:nvSpPr>
          <p:cNvPr id="7" name="标题 6">
            <a:extLst>
              <a:ext uri="{FF2B5EF4-FFF2-40B4-BE49-F238E27FC236}">
                <a16:creationId xmlns:a16="http://schemas.microsoft.com/office/drawing/2014/main" id="{09C1D8F0-3021-9329-7123-20E1D72DA2D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540421"/>
            <a:ext cx="10972800" cy="736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Li</a:t>
            </a:r>
            <a:r>
              <a:rPr lang="en-US" altLang="zh-CN" sz="3600" b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</a:t>
            </a:r>
            <a:r>
              <a:rPr lang="en-US" altLang="zh-CN" sz="3600" b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ICP-MS</a:t>
            </a:r>
            <a:r>
              <a:rPr lang="zh-CN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测量进展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1928779-FB45-7D76-206E-DB86066A9CD2}"/>
              </a:ext>
            </a:extLst>
          </p:cNvPr>
          <p:cNvSpPr txBox="1"/>
          <p:nvPr/>
        </p:nvSpPr>
        <p:spPr>
          <a:xfrm>
            <a:off x="1127989" y="6045096"/>
            <a:ext cx="9239535" cy="4494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en-US" altLang="zh-CN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zh-CN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对于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Th/U/K,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稀释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倍直接测量和预浓缩法、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NAA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法测量结果基本一致。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3261975-1E88-5397-7F5E-C5E0D16404CC}"/>
              </a:ext>
            </a:extLst>
          </p:cNvPr>
          <p:cNvSpPr txBox="1"/>
          <p:nvPr/>
        </p:nvSpPr>
        <p:spPr>
          <a:xfrm>
            <a:off x="662641" y="1274811"/>
            <a:ext cx="8352928" cy="527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3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Li</a:t>
            </a:r>
            <a:r>
              <a:rPr lang="en-US" altLang="zh-CN" sz="24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</a:t>
            </a:r>
            <a:r>
              <a:rPr lang="en-US" altLang="zh-CN" sz="24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: K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测量结果比对</a:t>
            </a:r>
          </a:p>
        </p:txBody>
      </p:sp>
    </p:spTree>
    <p:extLst>
      <p:ext uri="{BB962C8B-B14F-4D97-AF65-F5344CB8AC3E}">
        <p14:creationId xmlns:p14="http://schemas.microsoft.com/office/powerpoint/2010/main" val="784981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0BFB68F-B4A1-D3BE-C01F-F68EF22430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50E3F-D9C3-4284-A62F-7B849022E262}" type="slidenum">
              <a:rPr lang="zh-CN" altLang="en-US" smtClean="0"/>
              <a:t>6</a:t>
            </a:fld>
            <a:endParaRPr lang="zh-CN" altLang="en-US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6626B735-9AB7-A29F-A300-CFFB665574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106854"/>
              </p:ext>
            </p:extLst>
          </p:nvPr>
        </p:nvGraphicFramePr>
        <p:xfrm>
          <a:off x="911424" y="2261120"/>
          <a:ext cx="10153126" cy="257625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00016">
                  <a:extLst>
                    <a:ext uri="{9D8B030D-6E8A-4147-A177-3AD203B41FA5}">
                      <a16:colId xmlns:a16="http://schemas.microsoft.com/office/drawing/2014/main" val="1848215990"/>
                    </a:ext>
                  </a:extLst>
                </a:gridCol>
                <a:gridCol w="1690622">
                  <a:extLst>
                    <a:ext uri="{9D8B030D-6E8A-4147-A177-3AD203B41FA5}">
                      <a16:colId xmlns:a16="http://schemas.microsoft.com/office/drawing/2014/main" val="1993524821"/>
                    </a:ext>
                  </a:extLst>
                </a:gridCol>
                <a:gridCol w="1690622">
                  <a:extLst>
                    <a:ext uri="{9D8B030D-6E8A-4147-A177-3AD203B41FA5}">
                      <a16:colId xmlns:a16="http://schemas.microsoft.com/office/drawing/2014/main" val="2520531389"/>
                    </a:ext>
                  </a:extLst>
                </a:gridCol>
                <a:gridCol w="1690622">
                  <a:extLst>
                    <a:ext uri="{9D8B030D-6E8A-4147-A177-3AD203B41FA5}">
                      <a16:colId xmlns:a16="http://schemas.microsoft.com/office/drawing/2014/main" val="2666806890"/>
                    </a:ext>
                  </a:extLst>
                </a:gridCol>
                <a:gridCol w="1690622">
                  <a:extLst>
                    <a:ext uri="{9D8B030D-6E8A-4147-A177-3AD203B41FA5}">
                      <a16:colId xmlns:a16="http://schemas.microsoft.com/office/drawing/2014/main" val="2458136455"/>
                    </a:ext>
                  </a:extLst>
                </a:gridCol>
                <a:gridCol w="1690622">
                  <a:extLst>
                    <a:ext uri="{9D8B030D-6E8A-4147-A177-3AD203B41FA5}">
                      <a16:colId xmlns:a16="http://schemas.microsoft.com/office/drawing/2014/main" val="3423618045"/>
                    </a:ext>
                  </a:extLst>
                </a:gridCol>
              </a:tblGrid>
              <a:tr h="644064">
                <a:tc>
                  <a:txBody>
                    <a:bodyPr/>
                    <a:lstStyle/>
                    <a:p>
                      <a:pPr algn="ctr" fontAlgn="b"/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L1-ZN01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L2-ZL27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L3-ZL28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L4-OJ04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L5-OJ05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398133476"/>
                  </a:ext>
                </a:extLst>
              </a:tr>
              <a:tr h="644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 [</a:t>
                      </a:r>
                      <a:r>
                        <a:rPr lang="en-US" altLang="zh-CN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pg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/g, ppt]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4.58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±0.68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170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±4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7.51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±0.06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26.9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±3.0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19.5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±2.6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320921"/>
                  </a:ext>
                </a:extLst>
              </a:tr>
              <a:tr h="644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 </a:t>
                      </a:r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altLang="zh-CN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pg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/g, ppt]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&lt; 0.4</a:t>
                      </a: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4.14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±0.90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3.16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±0.52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2.54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±1.60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2.38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±0.70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719666"/>
                  </a:ext>
                </a:extLst>
              </a:tr>
              <a:tr h="644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 </a:t>
                      </a:r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ng/g, ppb]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&lt; 10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89.0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±0.3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&lt; 10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&lt; 10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&lt; 10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982382"/>
                  </a:ext>
                </a:extLst>
              </a:tr>
            </a:tbl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04D4B64F-E2AA-5406-9394-4F5F19D14E57}"/>
              </a:ext>
            </a:extLst>
          </p:cNvPr>
          <p:cNvSpPr txBox="1"/>
          <p:nvPr/>
        </p:nvSpPr>
        <p:spPr>
          <a:xfrm>
            <a:off x="3719736" y="1559992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en-US" altLang="zh-C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zh-C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2024.06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中科院硅酸盐所提供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6E2D6CC8-92D3-48E3-2896-99869024F350}"/>
              </a:ext>
            </a:extLst>
          </p:cNvPr>
          <p:cNvSpPr txBox="1"/>
          <p:nvPr/>
        </p:nvSpPr>
        <p:spPr>
          <a:xfrm>
            <a:off x="839416" y="5097953"/>
            <a:ext cx="8003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L1-ZN01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样品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Th/U/K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含量明细低于其它样品。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007F6C8-DAC7-8FEE-547D-DE7EB2A02A4C}"/>
              </a:ext>
            </a:extLst>
          </p:cNvPr>
          <p:cNvSpPr txBox="1"/>
          <p:nvPr/>
        </p:nvSpPr>
        <p:spPr>
          <a:xfrm>
            <a:off x="3210060" y="739496"/>
            <a:ext cx="60948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Li</a:t>
            </a:r>
            <a:r>
              <a:rPr lang="en-US" altLang="zh-CN" sz="3600" b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</a:t>
            </a:r>
            <a:r>
              <a:rPr lang="en-US" altLang="zh-CN" sz="3600" b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ICP-MS</a:t>
            </a:r>
            <a:r>
              <a:rPr lang="zh-CN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测量进展</a:t>
            </a:r>
          </a:p>
        </p:txBody>
      </p:sp>
    </p:spTree>
    <p:extLst>
      <p:ext uri="{BB962C8B-B14F-4D97-AF65-F5344CB8AC3E}">
        <p14:creationId xmlns:p14="http://schemas.microsoft.com/office/powerpoint/2010/main" val="3016386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A4BC805-4B48-BCF4-9E03-F76EF91695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EC84D633-7BFE-1A1A-3F7A-2A10F5D870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726172"/>
            <a:ext cx="10972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zh-CN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</a:t>
            </a:r>
            <a:r>
              <a:rPr lang="en-US" altLang="zh-CN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ICP-MS</a:t>
            </a:r>
            <a:r>
              <a:rPr lang="zh-CN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测量进展</a:t>
            </a: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9EA509CB-E424-B882-D125-A5120EB50FB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00491" y="1372503"/>
            <a:ext cx="10972800" cy="1082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</a:t>
            </a:r>
            <a:r>
              <a:rPr lang="en-US" altLang="zh-C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IPC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制备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ICP-MS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制样方法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78AC40E6-BA77-9BDB-5ACA-94EDCBC08F79}"/>
              </a:ext>
            </a:extLst>
          </p:cNvPr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27627842"/>
              </p:ext>
            </p:extLst>
          </p:nvPr>
        </p:nvGraphicFramePr>
        <p:xfrm>
          <a:off x="733826" y="2636912"/>
          <a:ext cx="10724347" cy="38129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7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1853">
                  <a:extLst>
                    <a:ext uri="{9D8B030D-6E8A-4147-A177-3AD203B41FA5}">
                      <a16:colId xmlns:a16="http://schemas.microsoft.com/office/drawing/2014/main" val="3690470104"/>
                    </a:ext>
                  </a:extLst>
                </a:gridCol>
              </a:tblGrid>
              <a:tr h="617558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机构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溶解及稀释过程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总稀释倍数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测试元素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8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SINAP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en-US" altLang="zh-CN" sz="20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•H</a:t>
                      </a:r>
                      <a:r>
                        <a:rPr lang="en-US" altLang="zh-CN" sz="20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溶解 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HNO</a:t>
                      </a:r>
                      <a:r>
                        <a:rPr lang="en-US" altLang="zh-CN" sz="20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稀释</a:t>
                      </a: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1000 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 U K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99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LNGS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NaOH 溶解 硝酸酸化</a:t>
                      </a: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99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en-US" altLang="zh-CN" sz="20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•H</a:t>
                      </a:r>
                      <a:r>
                        <a:rPr lang="en-US" altLang="zh-CN" sz="20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溶解 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HNO</a:t>
                      </a:r>
                      <a:r>
                        <a:rPr lang="en-US" altLang="zh-CN" sz="20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稀释</a:t>
                      </a: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~2700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029831"/>
                  </a:ext>
                </a:extLst>
              </a:tr>
              <a:tr h="63091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NaOH 溶解 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 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富集</a:t>
                      </a:r>
                      <a:endParaRPr lang="en-US" altLang="zh-CN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~20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 U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565235"/>
                  </a:ext>
                </a:extLst>
              </a:tr>
              <a:tr h="7246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IPC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en-US" altLang="zh-CN" sz="20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•H</a:t>
                      </a:r>
                      <a:r>
                        <a:rPr lang="en-US" altLang="zh-CN" sz="20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溶解 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HNO</a:t>
                      </a:r>
                      <a:r>
                        <a:rPr lang="en-US" altLang="zh-CN" sz="2000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稀释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250~1000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 U K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837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860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FAFC1B-BB9C-753E-2A55-7E211693B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21597"/>
            <a:ext cx="10972800" cy="736227"/>
          </a:xfrm>
        </p:spPr>
        <p:txBody>
          <a:bodyPr/>
          <a:lstStyle/>
          <a:p>
            <a:r>
              <a:rPr lang="en-US" altLang="zh-CN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</a:t>
            </a:r>
            <a:r>
              <a:rPr lang="en-US" altLang="zh-C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zh-CN" sz="32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ICP-MS</a:t>
            </a:r>
            <a:r>
              <a:rPr lang="zh-CN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测量进展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27B1D88-E38C-797A-BA35-91AE14F101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8</a:t>
            </a:fld>
            <a:endParaRPr lang="en-US" altLang="zh-CN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DF6628D-2FEB-DDE9-764B-F60B210064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760042"/>
              </p:ext>
            </p:extLst>
          </p:nvPr>
        </p:nvGraphicFramePr>
        <p:xfrm>
          <a:off x="609600" y="1794702"/>
          <a:ext cx="8150696" cy="4860962"/>
        </p:xfrm>
        <a:graphic>
          <a:graphicData uri="http://schemas.openxmlformats.org/drawingml/2006/table">
            <a:tbl>
              <a:tblPr/>
              <a:tblGrid>
                <a:gridCol w="1144605">
                  <a:extLst>
                    <a:ext uri="{9D8B030D-6E8A-4147-A177-3AD203B41FA5}">
                      <a16:colId xmlns:a16="http://schemas.microsoft.com/office/drawing/2014/main" val="1917380168"/>
                    </a:ext>
                  </a:extLst>
                </a:gridCol>
                <a:gridCol w="2167763">
                  <a:extLst>
                    <a:ext uri="{9D8B030D-6E8A-4147-A177-3AD203B41FA5}">
                      <a16:colId xmlns:a16="http://schemas.microsoft.com/office/drawing/2014/main" val="4015459996"/>
                    </a:ext>
                  </a:extLst>
                </a:gridCol>
                <a:gridCol w="1975384">
                  <a:extLst>
                    <a:ext uri="{9D8B030D-6E8A-4147-A177-3AD203B41FA5}">
                      <a16:colId xmlns:a16="http://schemas.microsoft.com/office/drawing/2014/main" val="130084477"/>
                    </a:ext>
                  </a:extLst>
                </a:gridCol>
                <a:gridCol w="1442528">
                  <a:extLst>
                    <a:ext uri="{9D8B030D-6E8A-4147-A177-3AD203B41FA5}">
                      <a16:colId xmlns:a16="http://schemas.microsoft.com/office/drawing/2014/main" val="3042781811"/>
                    </a:ext>
                  </a:extLst>
                </a:gridCol>
                <a:gridCol w="1420416">
                  <a:extLst>
                    <a:ext uri="{9D8B030D-6E8A-4147-A177-3AD203B41FA5}">
                      <a16:colId xmlns:a16="http://schemas.microsoft.com/office/drawing/2014/main" val="930776273"/>
                    </a:ext>
                  </a:extLst>
                </a:gridCol>
              </a:tblGrid>
              <a:tr h="28745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样品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机构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方法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Th[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pg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/g, ppt]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U[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pg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/g, ppt]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760672"/>
                  </a:ext>
                </a:extLst>
              </a:tr>
              <a:tr h="287452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MoO</a:t>
                      </a:r>
                      <a:r>
                        <a:rPr lang="en-US" sz="18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3</a:t>
                      </a:r>
                      <a:b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230526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SINAP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稀释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1000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倍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1449.4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161.7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333024"/>
                  </a:ext>
                </a:extLst>
              </a:tr>
              <a:tr h="2874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LNGS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TRU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富集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50±10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16±3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977629"/>
                  </a:ext>
                </a:extLst>
              </a:tr>
              <a:tr h="2874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IPC, 2023</a:t>
                      </a:r>
                    </a:p>
                  </a:txBody>
                  <a:tcPr marL="4558" marR="4558" marT="4558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稀释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1000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倍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26000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＜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200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296939"/>
                  </a:ext>
                </a:extLst>
              </a:tr>
              <a:tr h="2874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IPC, 2024(Re-test)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稀释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250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倍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19±8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13±5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927354"/>
                  </a:ext>
                </a:extLst>
              </a:tr>
              <a:tr h="287452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100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MoO</a:t>
                      </a:r>
                      <a:r>
                        <a:rPr lang="en-US" sz="18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3</a:t>
                      </a:r>
                      <a:br>
                        <a:rPr lang="en-US" sz="1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</a:b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231221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SINAP 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稀释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1000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倍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1735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110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423145"/>
                  </a:ext>
                </a:extLst>
              </a:tr>
              <a:tr h="2874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LNGS 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TRU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富集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176±35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100±20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772500"/>
                  </a:ext>
                </a:extLst>
              </a:tr>
              <a:tr h="2874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IPC, 2023</a:t>
                      </a:r>
                    </a:p>
                  </a:txBody>
                  <a:tcPr marL="4558" marR="4558" marT="4558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稀释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1000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倍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2000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＜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80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284988"/>
                  </a:ext>
                </a:extLst>
              </a:tr>
              <a:tr h="2874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IPC, 2024(Re-test)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稀释</a:t>
                      </a:r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250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倍</a:t>
                      </a:r>
                      <a:endParaRPr lang="zh-CN" alt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18±9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7±1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339259"/>
                  </a:ext>
                </a:extLst>
              </a:tr>
              <a:tr h="287452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100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MoO</a:t>
                      </a:r>
                      <a:r>
                        <a:rPr lang="en-US" sz="18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3</a:t>
                      </a:r>
                      <a:br>
                        <a:rPr lang="en-US" sz="1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</a:b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240326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SINAP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稀释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1000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倍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1288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155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879698"/>
                  </a:ext>
                </a:extLst>
              </a:tr>
              <a:tr h="2874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SINAP(Re-test)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稀释</a:t>
                      </a:r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1000</a:t>
                      </a:r>
                      <a:r>
                        <a:rPr lang="zh-CN" alt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倍</a:t>
                      </a:r>
                      <a:endParaRPr lang="zh-CN" alt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170±30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167±28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134022"/>
                  </a:ext>
                </a:extLst>
              </a:tr>
              <a:tr h="2874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LNGS 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TRU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富集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58±12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170±34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225391"/>
                  </a:ext>
                </a:extLst>
              </a:tr>
              <a:tr h="2874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IPC, 2023</a:t>
                      </a:r>
                    </a:p>
                  </a:txBody>
                  <a:tcPr marL="4558" marR="4558" marT="4558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稀释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1000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倍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＜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50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＜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20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125284"/>
                  </a:ext>
                </a:extLst>
              </a:tr>
              <a:tr h="2874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IPC, 2024(Re-test)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稀释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250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倍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26±4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24±3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926189"/>
                  </a:ext>
                </a:extLst>
              </a:tr>
              <a:tr h="278336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MoO</a:t>
                      </a:r>
                      <a:r>
                        <a:rPr lang="en-US" sz="18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3</a:t>
                      </a:r>
                      <a:b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240624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SINAP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稀释</a:t>
                      </a:r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1000</a:t>
                      </a:r>
                      <a:r>
                        <a:rPr lang="zh-CN" alt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倍</a:t>
                      </a:r>
                      <a:endParaRPr lang="zh-CN" alt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171±8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16±8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330993"/>
                  </a:ext>
                </a:extLst>
              </a:tr>
              <a:tr h="2783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LNGS 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TRU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富集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58733"/>
                  </a:ext>
                </a:extLst>
              </a:tr>
              <a:tr h="2783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IPC</a:t>
                      </a:r>
                    </a:p>
                  </a:txBody>
                  <a:tcPr marL="4558" marR="4558" marT="4558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稀释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250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倍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&lt;39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&lt;4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4558" marR="4558" marT="4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358572"/>
                  </a:ext>
                </a:extLst>
              </a:tr>
            </a:tbl>
          </a:graphicData>
        </a:graphic>
      </p:graphicFrame>
      <p:sp>
        <p:nvSpPr>
          <p:cNvPr id="10" name="文本框 9">
            <a:extLst>
              <a:ext uri="{FF2B5EF4-FFF2-40B4-BE49-F238E27FC236}">
                <a16:creationId xmlns:a16="http://schemas.microsoft.com/office/drawing/2014/main" id="{DCBF115D-3D83-9B86-B38B-A19C1EAAD9AA}"/>
              </a:ext>
            </a:extLst>
          </p:cNvPr>
          <p:cNvSpPr txBox="1"/>
          <p:nvPr/>
        </p:nvSpPr>
        <p:spPr>
          <a:xfrm>
            <a:off x="9062120" y="1810686"/>
            <a:ext cx="2520280" cy="18569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ICP-MS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测量干扰：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it-IT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indent="-457200">
              <a:lnSpc>
                <a:spcPct val="130000"/>
              </a:lnSpc>
            </a:pP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 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it-IT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-457200">
              <a:lnSpc>
                <a:spcPct val="130000"/>
              </a:lnSpc>
            </a:pP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92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98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-457200">
              <a:lnSpc>
                <a:spcPct val="130000"/>
              </a:lnSpc>
            </a:pP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96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it-IT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781D7AB-DDD6-C5D1-F1E1-79B8AD273E0A}"/>
              </a:ext>
            </a:extLst>
          </p:cNvPr>
          <p:cNvSpPr txBox="1"/>
          <p:nvPr/>
        </p:nvSpPr>
        <p:spPr>
          <a:xfrm>
            <a:off x="9062120" y="3931117"/>
            <a:ext cx="2520280" cy="22141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</a:t>
            </a:r>
            <a:r>
              <a:rPr lang="en-US" altLang="zh-CN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SINAP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测量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30000"/>
              </a:lnSpc>
            </a:pP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受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干扰结果偏高</a:t>
            </a:r>
            <a:endParaRPr lang="it-IT" altLang="zh-CN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7200">
              <a:lnSpc>
                <a:spcPct val="130000"/>
              </a:lnSpc>
            </a:pP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7200">
              <a:lnSpc>
                <a:spcPct val="130000"/>
              </a:lnSpc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基本不受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干扰，结果比较可信</a:t>
            </a:r>
            <a:r>
              <a:rPr lang="it-IT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altLang="zh-CN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C88751E-1B14-7483-6B36-1DE3C4620AAD}"/>
              </a:ext>
            </a:extLst>
          </p:cNvPr>
          <p:cNvSpPr txBox="1"/>
          <p:nvPr/>
        </p:nvSpPr>
        <p:spPr>
          <a:xfrm>
            <a:off x="589905" y="1196752"/>
            <a:ext cx="8352928" cy="527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3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</a:t>
            </a:r>
            <a:r>
              <a:rPr lang="en-US" altLang="zh-C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: Th U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测量结果比对</a:t>
            </a:r>
          </a:p>
        </p:txBody>
      </p:sp>
    </p:spTree>
    <p:extLst>
      <p:ext uri="{BB962C8B-B14F-4D97-AF65-F5344CB8AC3E}">
        <p14:creationId xmlns:p14="http://schemas.microsoft.com/office/powerpoint/2010/main" val="1287464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E482636-93DB-A37B-9D56-39DC232271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8DA6-A580-462F-BEC7-C9425A91E20E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DE930A4A-778B-F9AC-006A-F170D3A39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824" y="554465"/>
            <a:ext cx="10972800" cy="736600"/>
          </a:xfrm>
        </p:spPr>
        <p:txBody>
          <a:bodyPr/>
          <a:lstStyle/>
          <a:p>
            <a:r>
              <a:rPr lang="en-US" altLang="zh-CN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</a:t>
            </a:r>
            <a:r>
              <a:rPr lang="en-US" altLang="zh-C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zh-CN" sz="32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ICP-MS</a:t>
            </a:r>
            <a:r>
              <a:rPr lang="zh-CN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测量进展</a:t>
            </a:r>
            <a:endParaRPr lang="zh-CN" altLang="en-US" dirty="0"/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891292D3-DF69-704D-940E-E703D23AE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849933"/>
              </p:ext>
            </p:extLst>
          </p:nvPr>
        </p:nvGraphicFramePr>
        <p:xfrm>
          <a:off x="623392" y="1700808"/>
          <a:ext cx="7704855" cy="5040560"/>
        </p:xfrm>
        <a:graphic>
          <a:graphicData uri="http://schemas.openxmlformats.org/drawingml/2006/table">
            <a:tbl>
              <a:tblPr/>
              <a:tblGrid>
                <a:gridCol w="1283644">
                  <a:extLst>
                    <a:ext uri="{9D8B030D-6E8A-4147-A177-3AD203B41FA5}">
                      <a16:colId xmlns:a16="http://schemas.microsoft.com/office/drawing/2014/main" val="4036131519"/>
                    </a:ext>
                  </a:extLst>
                </a:gridCol>
                <a:gridCol w="1481818">
                  <a:extLst>
                    <a:ext uri="{9D8B030D-6E8A-4147-A177-3AD203B41FA5}">
                      <a16:colId xmlns:a16="http://schemas.microsoft.com/office/drawing/2014/main" val="3766243707"/>
                    </a:ext>
                  </a:extLst>
                </a:gridCol>
                <a:gridCol w="1693507">
                  <a:extLst>
                    <a:ext uri="{9D8B030D-6E8A-4147-A177-3AD203B41FA5}">
                      <a16:colId xmlns:a16="http://schemas.microsoft.com/office/drawing/2014/main" val="1176985021"/>
                    </a:ext>
                  </a:extLst>
                </a:gridCol>
                <a:gridCol w="1622943">
                  <a:extLst>
                    <a:ext uri="{9D8B030D-6E8A-4147-A177-3AD203B41FA5}">
                      <a16:colId xmlns:a16="http://schemas.microsoft.com/office/drawing/2014/main" val="2033969758"/>
                    </a:ext>
                  </a:extLst>
                </a:gridCol>
                <a:gridCol w="1622943">
                  <a:extLst>
                    <a:ext uri="{9D8B030D-6E8A-4147-A177-3AD203B41FA5}">
                      <a16:colId xmlns:a16="http://schemas.microsoft.com/office/drawing/2014/main" val="3761901828"/>
                    </a:ext>
                  </a:extLst>
                </a:gridCol>
              </a:tblGrid>
              <a:tr h="3600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样品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机构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K[ng/g, ppb]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187236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初测</a:t>
                      </a:r>
                    </a:p>
                  </a:txBody>
                  <a:tcPr marL="3871" marR="3871" marT="3871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复测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复测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511502"/>
                  </a:ext>
                </a:extLst>
              </a:tr>
              <a:tr h="36004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MoO</a:t>
                      </a:r>
                      <a:r>
                        <a:rPr lang="en-US" sz="18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b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230526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SINAP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26600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3876 ± 22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066058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LNGS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16000 ± 3200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9195 ± 1840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395350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IPC</a:t>
                      </a:r>
                    </a:p>
                  </a:txBody>
                  <a:tcPr marL="3871" marR="3871" marT="3871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＜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2242 ± 64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17715"/>
                  </a:ext>
                </a:extLst>
              </a:tr>
              <a:tr h="36004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MoO</a:t>
                      </a:r>
                      <a:r>
                        <a:rPr lang="en-US" sz="18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br>
                        <a:rPr lang="en-US" sz="1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231221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SINAP 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4790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1620 ± 41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1295 ±345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954545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LNGS 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24200 ± 4840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3880 ± 776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940574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IPC</a:t>
                      </a:r>
                    </a:p>
                  </a:txBody>
                  <a:tcPr marL="3871" marR="3871" marT="3871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＜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 ± 5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699648"/>
                  </a:ext>
                </a:extLst>
              </a:tr>
              <a:tr h="36004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MoO</a:t>
                      </a:r>
                      <a:r>
                        <a:rPr lang="en-US" sz="18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br>
                        <a:rPr lang="en-US" sz="1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240326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SINAP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70900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1217 ± 129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551 ±72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126896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LNGS 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20660 ± 4130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3695 ± 739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836264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IPC</a:t>
                      </a:r>
                    </a:p>
                  </a:txBody>
                  <a:tcPr marL="3871" marR="3871" marT="3871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± 22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990599"/>
                  </a:ext>
                </a:extLst>
              </a:tr>
              <a:tr h="36004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MoO</a:t>
                      </a:r>
                      <a:r>
                        <a:rPr lang="en-US" sz="18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br>
                        <a:rPr lang="en-US" sz="1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240624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SINAP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278 ± 7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769676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LNGS 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683542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IPC</a:t>
                      </a:r>
                    </a:p>
                  </a:txBody>
                  <a:tcPr marL="3871" marR="3871" marT="3871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± 4</a:t>
                      </a:r>
                    </a:p>
                  </a:txBody>
                  <a:tcPr marL="3871" marR="3871" marT="38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968614"/>
                  </a:ext>
                </a:extLst>
              </a:tr>
            </a:tbl>
          </a:graphicData>
        </a:graphic>
      </p:graphicFrame>
      <p:sp>
        <p:nvSpPr>
          <p:cNvPr id="15" name="文本框 14">
            <a:extLst>
              <a:ext uri="{FF2B5EF4-FFF2-40B4-BE49-F238E27FC236}">
                <a16:creationId xmlns:a16="http://schemas.microsoft.com/office/drawing/2014/main" id="{6090C2BD-7A31-D7D8-E575-E9F3169916CB}"/>
              </a:ext>
            </a:extLst>
          </p:cNvPr>
          <p:cNvSpPr txBox="1"/>
          <p:nvPr/>
        </p:nvSpPr>
        <p:spPr>
          <a:xfrm>
            <a:off x="8760296" y="2204864"/>
            <a:ext cx="2952328" cy="333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85750" indent="-285750" algn="l" rtl="0" fontAlgn="ctr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LNGS:</a:t>
            </a:r>
          </a:p>
          <a:p>
            <a:pPr marL="285750" indent="-285750" algn="l" rtl="0" fontAlgn="ctr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初次：氢氧化钠溶解；</a:t>
            </a:r>
            <a:endParaRPr lang="en-US" altLang="zh-CN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 rtl="0" fontAlgn="ctr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复测：氨水溶解</a:t>
            </a:r>
            <a:endParaRPr lang="en-US" altLang="zh-CN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SINAP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初次：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 mode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复测：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cool flame mode</a:t>
            </a:r>
          </a:p>
          <a:p>
            <a:pPr marL="285750" indent="-285750" fontAlgn="ctr">
              <a:lnSpc>
                <a:spcPct val="13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IPC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lnSpc>
                <a:spcPct val="130000"/>
              </a:lnSpc>
              <a:buFont typeface="Wingdings" panose="05000000000000000000" pitchFamily="2" charset="2"/>
              <a:buChar char="ü"/>
              <a:defRPr/>
            </a:pP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初次：稀释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倍；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lnSpc>
                <a:spcPct val="130000"/>
              </a:lnSpc>
              <a:buFont typeface="Wingdings" panose="05000000000000000000" pitchFamily="2" charset="2"/>
              <a:buChar char="ü"/>
              <a:defRPr/>
            </a:pP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复测：稀释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倍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2">
            <a:extLst>
              <a:ext uri="{FF2B5EF4-FFF2-40B4-BE49-F238E27FC236}">
                <a16:creationId xmlns:a16="http://schemas.microsoft.com/office/drawing/2014/main" id="{DC88751E-1B14-7483-6B36-1DE3C4620AAD}"/>
              </a:ext>
            </a:extLst>
          </p:cNvPr>
          <p:cNvSpPr txBox="1"/>
          <p:nvPr/>
        </p:nvSpPr>
        <p:spPr>
          <a:xfrm>
            <a:off x="511743" y="1124744"/>
            <a:ext cx="8352928" cy="527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3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</a:t>
            </a:r>
            <a:r>
              <a:rPr lang="en-US" altLang="zh-C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: K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测量结果比对</a:t>
            </a:r>
          </a:p>
        </p:txBody>
      </p:sp>
    </p:spTree>
    <p:extLst>
      <p:ext uri="{BB962C8B-B14F-4D97-AF65-F5344CB8AC3E}">
        <p14:creationId xmlns:p14="http://schemas.microsoft.com/office/powerpoint/2010/main" val="37791423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94*339"/>
  <p:tag name="TABLE_ENDDRAG_RECT" val="80*144*794*339"/>
  <p:tag name="KSO_WM_UNIT_TABLE_BEAUTIFY" val="smartTable{933c89bc-7d7f-4291-ace3-02e0f1d323de}"/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94*339"/>
  <p:tag name="TABLE_ENDDRAG_RECT" val="80*144*794*339"/>
  <p:tag name="KSO_WM_UNIT_TABLE_BEAUTIFY" val="smartTable{933c89bc-7d7f-4291-ace3-02e0f1d323de}"/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94*339"/>
  <p:tag name="TABLE_ENDDRAG_RECT" val="80*144*794*339"/>
  <p:tag name="KSO_WM_UNIT_TABLE_BEAUTIFY" val="smartTable{933c89bc-7d7f-4291-ace3-02e0f1d323de}"/>
  <p:tag name="KSO_WM_BEAUTIFY_FLAG" val=""/>
</p:tagLst>
</file>

<file path=ppt/theme/theme1.xml><?xml version="1.0" encoding="utf-8"?>
<a:theme xmlns:a="http://schemas.openxmlformats.org/drawingml/2006/main" name="主题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主题1" id="{1B5FE81A-8C81-45F8-B2DE-CE2C5DD4B434}" vid="{45B57F6D-0491-412D-9622-5231DBF819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087B163-B896-4766-B915-1C37A049C3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1090</Words>
  <Application>Microsoft Office PowerPoint</Application>
  <PresentationFormat>宽屏</PresentationFormat>
  <Paragraphs>406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Microsoft YaHei UI</vt:lpstr>
      <vt:lpstr>黑体</vt:lpstr>
      <vt:lpstr>宋体</vt:lpstr>
      <vt:lpstr>微软雅黑</vt:lpstr>
      <vt:lpstr>Arial</vt:lpstr>
      <vt:lpstr>Calibri</vt:lpstr>
      <vt:lpstr>Times New Roman</vt:lpstr>
      <vt:lpstr>Wingdings</vt:lpstr>
      <vt:lpstr>主题1</vt:lpstr>
      <vt:lpstr>PowerPoint 演示文稿</vt:lpstr>
      <vt:lpstr>PowerPoint 演示文稿</vt:lpstr>
      <vt:lpstr>PowerPoint 演示文稿</vt:lpstr>
      <vt:lpstr>PowerPoint 演示文稿</vt:lpstr>
      <vt:lpstr>Li2CO3 ICP-MS测量进展</vt:lpstr>
      <vt:lpstr>PowerPoint 演示文稿</vt:lpstr>
      <vt:lpstr>100MoO3 ICP-MS测量进展</vt:lpstr>
      <vt:lpstr>100MoO3 ICP-MS测量进展</vt:lpstr>
      <vt:lpstr>100MoO3 ICP-MS测量进展</vt:lpstr>
      <vt:lpstr>Li2MoO3 ICP-MS测量进展</vt:lpstr>
      <vt:lpstr>Li2MoO3 ICP-MS测量进展</vt:lpstr>
      <vt:lpstr>Li2MoO3 ICP-MS测量进展</vt:lpstr>
      <vt:lpstr>总  结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2015-12-28T03:00:55Z</dcterms:created>
  <dcterms:modified xsi:type="dcterms:W3CDTF">2024-08-21T07:07:32Z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TC102202179990</vt:lpwstr>
  </property>
</Properties>
</file>