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6F8D69-143B-3154-9D9E-572B9880E4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9888D92-952E-F988-427E-1FD855CEF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923FA2-4F6E-D7DF-42E6-8BE0A466E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9F9D238-72E6-6D15-686F-B6D82DD4B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42C109-11DB-2DFA-FF3F-D86898FF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32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2F39E09-A5F3-7983-CA30-0FE099B4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D93C447-A078-997C-C914-35DE79581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D9C4C0-7D23-9238-25E5-9770C65620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349F311-1431-F1CD-4C4C-24D186E84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0ACE72A-B1AB-55FA-C778-2A225B862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510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7F0F18C-4A8E-DF0C-3E12-545D4C34D9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34C079A-6A47-A0CF-DC6E-2A1B54665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E31FE7D-9123-BFA9-7640-F999B4D1F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C08CAC-15AC-00A9-C091-554134FB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5EAB27C-2C6B-C8D3-4879-544750EA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805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583497-2068-E732-5D7E-EB6F89A59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BA4339-69F1-D685-29BF-761A3127A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C07F08-96C3-A85C-D4D1-553413FA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25C5DE-0C20-B503-0D2D-AB4A04E4C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5DB0E83-DE85-2520-33E7-A2791181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057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146F8B-2CAB-4054-498A-44D101BA7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89F6AB7-A60C-61DD-1F0B-E47E0A5754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3DB102A-8A61-D04E-4E06-93A0DFD46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F92361-EB90-5330-EE3E-1DCA87564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057675-677D-4812-F5B0-CC4A4C26A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7357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86EC22-23DE-4451-BCEB-09E96FB86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B22EDD-122B-841A-7A41-9ED2DEEFC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9D9D91C-4016-6E79-578B-E6C0FA589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F9BB44-553D-9242-9C34-9E2794975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2C89B2-A8D1-18FF-0971-F1B782F6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B77B8D-09F9-40A4-FCCC-EA7D08251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48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06EA9A-8B4D-E992-9C3D-BA389B6A7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A4E4AC-B159-80EB-0C92-18BD830CBC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6336F0-08C8-050E-47A3-673B3480E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3B3CCE2B-FE33-C21F-9714-787B80B34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CFB18EAA-3351-0EB8-23BD-6CBB4C620B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6F20A72-2A4A-B7FE-70A4-C31CB5A6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FE1586B-5B0E-1C39-CDB7-AE2D9BF1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915D6AC-8C94-709C-E1D1-C33C1045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9020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377EC7-D698-7192-1839-CC1EF0EB6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5708B04-AB60-7913-A516-239E8597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DFEB2B2-179D-841E-93AA-7D19E4D30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8C11078-CCEA-CE11-9B8B-A1075124E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491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1DB9617-5766-F3CA-1C13-CE5B03820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16AAD2A-C9C7-B8B1-36BD-FA4C4374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FC5D6C3-CBFD-4A73-E457-06F6CCA1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787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F8323D1-D306-9997-31A1-6E6669617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D138484-8143-2051-C480-B35012561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4FB800B-D1A1-71D9-CCF7-7008C00C22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0E08533-BDEC-DE2D-A9B4-683726104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FE612E8-E9C9-EBE7-A0B2-4534139B5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C9C939D-2F44-53F1-E780-C2A7B3CB9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0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2EE4D4-0024-F6CF-3508-AE9F883B9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40235AF-BB05-2F65-F8D3-510EF232EF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C06B6F0-9AD8-BFB8-4D3B-39AEDDC11A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A29964-D8F2-9FAC-0A25-A618B4338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732F281-301C-0B00-1F02-D31B4E675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6EBCC21-B0CA-6793-D61F-5C89BED8E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54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0DF4BC2-EE43-B707-1B0A-C22621E6A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25EF23-6056-8F2E-2AAE-5885BA0DE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2C72A31-81E7-BB29-5AD9-9B9B175E0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4CCD5-87C8-432B-950F-C843E1C3BEBB}" type="datetimeFigureOut">
              <a:rPr lang="zh-CN" altLang="en-US" smtClean="0"/>
              <a:t>2024/8/28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31BC9A-E944-D651-4D28-2178EA2136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8FAF241-9514-428F-4644-9D227FBE94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8BF62-129D-4010-8B82-ADBF493C5D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45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18630E6-B279-461D-FA6E-CE6B6AAF08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012-</a:t>
            </a:r>
            <a:r>
              <a:rPr lang="zh-CN" altLang="en-US" dirty="0"/>
              <a:t>文献讨论会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D82C24B-C8DB-7BF7-08F8-2017532F7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6752" y="2897281"/>
            <a:ext cx="8066048" cy="1655762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en-US" altLang="zh-CN" sz="2400" dirty="0"/>
              <a:t>---A portable and monoenergetic 24 keV neutron</a:t>
            </a:r>
          </a:p>
          <a:p>
            <a:pPr algn="r"/>
            <a:r>
              <a:rPr lang="en-US" altLang="zh-CN" sz="2400" dirty="0"/>
              <a:t>source based on </a:t>
            </a:r>
            <a:r>
              <a:rPr lang="en-US" altLang="zh-CN" sz="2400" baseline="30000" dirty="0"/>
              <a:t>124</a:t>
            </a:r>
            <a:r>
              <a:rPr lang="en-US" altLang="zh-CN" sz="2400" dirty="0"/>
              <a:t>Sb-</a:t>
            </a:r>
            <a:r>
              <a:rPr lang="en-US" altLang="zh-CN" sz="2400" baseline="30000" dirty="0"/>
              <a:t>9</a:t>
            </a:r>
            <a:r>
              <a:rPr lang="en-US" altLang="zh-CN" sz="2400" dirty="0"/>
              <a:t>Be photoneutrons and an</a:t>
            </a:r>
          </a:p>
          <a:p>
            <a:pPr algn="r"/>
            <a:r>
              <a:rPr lang="en-US" altLang="zh-CN" sz="2400" dirty="0"/>
              <a:t>iron filter</a:t>
            </a:r>
            <a:r>
              <a:rPr lang="zh-CN" altLang="en-US" sz="2400" dirty="0"/>
              <a:t>（</a:t>
            </a:r>
            <a:r>
              <a:rPr lang="en-US" altLang="zh-CN" sz="2400" dirty="0"/>
              <a:t>2023 JINST 18 P07018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algn="r"/>
            <a:endParaRPr lang="en-US" altLang="zh-CN" sz="2400" dirty="0"/>
          </a:p>
          <a:p>
            <a:r>
              <a:rPr lang="zh-CN" altLang="en-US" dirty="0"/>
              <a:t>陈昊</a:t>
            </a:r>
          </a:p>
        </p:txBody>
      </p:sp>
    </p:spTree>
    <p:extLst>
      <p:ext uri="{BB962C8B-B14F-4D97-AF65-F5344CB8AC3E}">
        <p14:creationId xmlns:p14="http://schemas.microsoft.com/office/powerpoint/2010/main" val="63803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E0BFEC-3860-E3B4-584B-BC83B5B30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研究背景和意义</a:t>
            </a: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0D2AE2A2-46C4-2432-3F4E-3C72BD9F63C0}"/>
              </a:ext>
            </a:extLst>
          </p:cNvPr>
          <p:cNvSpPr txBox="1"/>
          <p:nvPr/>
        </p:nvSpPr>
        <p:spPr>
          <a:xfrm>
            <a:off x="8605283" y="848834"/>
            <a:ext cx="315432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CUPID pre-CDR: “</a:t>
            </a:r>
            <a:r>
              <a:rPr lang="zh-CN" altLang="en-US" dirty="0"/>
              <a:t>A </a:t>
            </a:r>
            <a:r>
              <a:rPr lang="zh-CN" altLang="en-US" b="1" dirty="0"/>
              <a:t>low energy threshold </a:t>
            </a:r>
            <a:r>
              <a:rPr lang="zh-CN" altLang="en-US" dirty="0"/>
              <a:t>and a large mass are the most appealing features for experiments hoping to observe these effects. With the </a:t>
            </a:r>
            <a:r>
              <a:rPr lang="zh-CN" altLang="en-US" b="1" dirty="0"/>
              <a:t>possibility of separating nuclear recoils (characterized by a lower light yield) from the dominant electron-based background</a:t>
            </a:r>
            <a:r>
              <a:rPr lang="zh-CN" altLang="en-US" dirty="0"/>
              <a:t>, CUPID’s technology is particularly well-suited for searches of this kind.</a:t>
            </a:r>
            <a:r>
              <a:rPr lang="en-US" altLang="zh-CN" dirty="0"/>
              <a:t>”</a:t>
            </a:r>
            <a:endParaRPr lang="zh-CN" altLang="en-US" dirty="0"/>
          </a:p>
        </p:txBody>
      </p:sp>
      <p:pic>
        <p:nvPicPr>
          <p:cNvPr id="5" name="Picture 6">
            <a:extLst>
              <a:ext uri="{FF2B5EF4-FFF2-40B4-BE49-F238E27FC236}">
                <a16:creationId xmlns:a16="http://schemas.microsoft.com/office/drawing/2014/main" id="{32C3DCB6-65A1-F601-DF8C-C378D18E34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214" y="1481200"/>
            <a:ext cx="5665261" cy="370748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C369AEE-479B-CF7D-6FA3-AC68C90AA6BA}"/>
              </a:ext>
            </a:extLst>
          </p:cNvPr>
          <p:cNvSpPr txBox="1"/>
          <p:nvPr/>
        </p:nvSpPr>
        <p:spPr>
          <a:xfrm>
            <a:off x="899332" y="2622097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Opportunity!</a:t>
            </a:r>
            <a:endParaRPr lang="zh-CN" altLang="en-US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918DA190-1FA6-2A8D-A369-5C8119B40CE8}"/>
              </a:ext>
            </a:extLst>
          </p:cNvPr>
          <p:cNvCxnSpPr>
            <a:stCxn id="7" idx="3"/>
          </p:cNvCxnSpPr>
          <p:nvPr/>
        </p:nvCxnSpPr>
        <p:spPr>
          <a:xfrm flipV="1">
            <a:off x="2361592" y="2132999"/>
            <a:ext cx="785645" cy="6737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15">
            <a:extLst>
              <a:ext uri="{FF2B5EF4-FFF2-40B4-BE49-F238E27FC236}">
                <a16:creationId xmlns:a16="http://schemas.microsoft.com/office/drawing/2014/main" id="{976C2690-7B97-B96D-99B0-BC95EA81C0A3}"/>
              </a:ext>
            </a:extLst>
          </p:cNvPr>
          <p:cNvSpPr txBox="1"/>
          <p:nvPr/>
        </p:nvSpPr>
        <p:spPr>
          <a:xfrm>
            <a:off x="3905694" y="5632745"/>
            <a:ext cx="54168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/>
              <a:t>探测器在低能区的响应需要低能中子源</a:t>
            </a:r>
          </a:p>
        </p:txBody>
      </p:sp>
    </p:spTree>
    <p:extLst>
      <p:ext uri="{BB962C8B-B14F-4D97-AF65-F5344CB8AC3E}">
        <p14:creationId xmlns:p14="http://schemas.microsoft.com/office/powerpoint/2010/main" val="227297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832C82-AB3E-4A27-F4A0-A7F7359F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几种中子源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2F1910B-6FC3-F09A-5073-0D96C2FB111A}"/>
              </a:ext>
            </a:extLst>
          </p:cNvPr>
          <p:cNvSpPr txBox="1"/>
          <p:nvPr/>
        </p:nvSpPr>
        <p:spPr>
          <a:xfrm>
            <a:off x="1325525" y="1690688"/>
            <a:ext cx="3895618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单能：</a:t>
            </a:r>
            <a:endParaRPr lang="en-US" altLang="zh-CN" dirty="0"/>
          </a:p>
          <a:p>
            <a:r>
              <a:rPr lang="en-US" altLang="zh-CN" dirty="0"/>
              <a:t>   DD</a:t>
            </a:r>
            <a:r>
              <a:rPr lang="zh-CN" altLang="en-US" dirty="0"/>
              <a:t>：</a:t>
            </a:r>
            <a:r>
              <a:rPr lang="en-US" altLang="zh-CN" dirty="0"/>
              <a:t>~2.5</a:t>
            </a:r>
            <a:r>
              <a:rPr lang="zh-CN" altLang="en-US" dirty="0"/>
              <a:t> </a:t>
            </a:r>
            <a:r>
              <a:rPr lang="en-US" altLang="zh-CN" dirty="0"/>
              <a:t>MeV</a:t>
            </a:r>
          </a:p>
          <a:p>
            <a:r>
              <a:rPr lang="en-US" altLang="zh-CN" dirty="0"/>
              <a:t>   D-reflector: ~272 keV low</a:t>
            </a:r>
            <a:r>
              <a:rPr lang="zh-CN" altLang="en-US" dirty="0"/>
              <a:t> </a:t>
            </a:r>
            <a:r>
              <a:rPr lang="en-US" altLang="zh-CN" dirty="0"/>
              <a:t>flux</a:t>
            </a:r>
          </a:p>
          <a:p>
            <a:r>
              <a:rPr lang="en-US" altLang="zh-CN" dirty="0"/>
              <a:t>   D-T: 14.1 MeV</a:t>
            </a:r>
          </a:p>
          <a:p>
            <a:r>
              <a:rPr lang="en-US" altLang="zh-CN" dirty="0"/>
              <a:t>   </a:t>
            </a:r>
            <a:r>
              <a:rPr lang="zh-CN" altLang="en-US" dirty="0"/>
              <a:t>加速器打靶：可调，不可移动</a:t>
            </a:r>
            <a:endParaRPr lang="en-US" altLang="zh-CN" dirty="0"/>
          </a:p>
          <a:p>
            <a:r>
              <a:rPr lang="en-US" altLang="zh-CN" dirty="0"/>
              <a:t>                          </a:t>
            </a:r>
            <a:r>
              <a:rPr lang="en-US" altLang="zh-CN" b="1" dirty="0">
                <a:solidFill>
                  <a:srgbClr val="FF0000"/>
                </a:solidFill>
              </a:rPr>
              <a:t>iron filter</a:t>
            </a:r>
            <a:r>
              <a:rPr lang="en-US" altLang="zh-CN" b="1" dirty="0">
                <a:solidFill>
                  <a:srgbClr val="FF0000"/>
                </a:solidFill>
                <a:sym typeface="Wingdings" panose="05000000000000000000" pitchFamily="2" charset="2"/>
              </a:rPr>
              <a:t> 24 keV</a:t>
            </a:r>
            <a:endParaRPr lang="en-US" altLang="zh-CN" b="1" dirty="0">
              <a:solidFill>
                <a:srgbClr val="FF0000"/>
              </a:solidFill>
            </a:endParaRPr>
          </a:p>
          <a:p>
            <a:r>
              <a:rPr lang="en-US" altLang="zh-CN" dirty="0"/>
              <a:t>   photo-neutron: </a:t>
            </a:r>
            <a:r>
              <a:rPr lang="en-US" altLang="zh-CN" baseline="30000" dirty="0"/>
              <a:t>88</a:t>
            </a:r>
            <a:r>
              <a:rPr lang="en-US" altLang="zh-CN" dirty="0"/>
              <a:t>Y-</a:t>
            </a:r>
            <a:r>
              <a:rPr lang="en-US" altLang="zh-CN" baseline="30000" dirty="0"/>
              <a:t>9</a:t>
            </a:r>
            <a:r>
              <a:rPr lang="en-US" altLang="zh-CN" dirty="0"/>
              <a:t>Be (154 keV)</a:t>
            </a:r>
          </a:p>
          <a:p>
            <a:r>
              <a:rPr lang="en-US" altLang="zh-CN" dirty="0"/>
              <a:t>                             </a:t>
            </a:r>
            <a:r>
              <a:rPr lang="en-US" altLang="zh-CN" b="1" baseline="30000" dirty="0">
                <a:solidFill>
                  <a:srgbClr val="FF0000"/>
                </a:solidFill>
              </a:rPr>
              <a:t>124</a:t>
            </a:r>
            <a:r>
              <a:rPr lang="en-US" altLang="zh-CN" b="1" dirty="0">
                <a:solidFill>
                  <a:srgbClr val="FF0000"/>
                </a:solidFill>
              </a:rPr>
              <a:t>Se-</a:t>
            </a:r>
            <a:r>
              <a:rPr lang="en-US" altLang="zh-CN" b="1" baseline="30000" dirty="0">
                <a:solidFill>
                  <a:srgbClr val="FF0000"/>
                </a:solidFill>
              </a:rPr>
              <a:t>9</a:t>
            </a:r>
            <a:r>
              <a:rPr lang="en-US" altLang="zh-CN" b="1" dirty="0">
                <a:solidFill>
                  <a:srgbClr val="FF0000"/>
                </a:solidFill>
              </a:rPr>
              <a:t>Be (24 keV)</a:t>
            </a:r>
          </a:p>
          <a:p>
            <a:endParaRPr lang="en-US" altLang="zh-CN" b="1" dirty="0">
              <a:solidFill>
                <a:srgbClr val="FF0000"/>
              </a:solidFill>
            </a:endParaRPr>
          </a:p>
          <a:p>
            <a:r>
              <a:rPr lang="zh-CN" altLang="en-US" dirty="0"/>
              <a:t>连续能量：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en-US" altLang="zh-CN" dirty="0" err="1"/>
              <a:t>AmLi</a:t>
            </a:r>
            <a:r>
              <a:rPr lang="en-US" altLang="zh-CN" dirty="0"/>
              <a:t>: 0.5 MeV (</a:t>
            </a:r>
            <a:r>
              <a:rPr lang="zh-CN" altLang="en-US" dirty="0"/>
              <a:t>能谱峰值）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en-US" altLang="zh-CN" dirty="0" err="1"/>
              <a:t>AmBe</a:t>
            </a:r>
            <a:r>
              <a:rPr lang="en-US" altLang="zh-CN" dirty="0"/>
              <a:t>: 4 MeV (</a:t>
            </a:r>
            <a:r>
              <a:rPr lang="zh-CN" altLang="en-US" dirty="0"/>
              <a:t>能谱峰值）</a:t>
            </a:r>
            <a:endParaRPr lang="en-US" altLang="zh-CN" dirty="0"/>
          </a:p>
          <a:p>
            <a:r>
              <a:rPr lang="en-US" altLang="zh-CN" dirty="0"/>
              <a:t>   </a:t>
            </a:r>
            <a:r>
              <a:rPr lang="en-US" altLang="zh-CN" baseline="30000" dirty="0"/>
              <a:t>252</a:t>
            </a:r>
            <a:r>
              <a:rPr lang="en-US" altLang="zh-CN" dirty="0"/>
              <a:t>Cf: 2 MeV (</a:t>
            </a:r>
            <a:r>
              <a:rPr lang="zh-CN" altLang="en-US" dirty="0"/>
              <a:t>能谱峰值）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2C141F3D-EC45-2643-8BA1-DD351291EF37}"/>
              </a:ext>
            </a:extLst>
          </p:cNvPr>
          <p:cNvSpPr txBox="1"/>
          <p:nvPr/>
        </p:nvSpPr>
        <p:spPr>
          <a:xfrm>
            <a:off x="6351181" y="1506022"/>
            <a:ext cx="307007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dirty="0"/>
              <a:t>单能源是更好的刻度源！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可移动</a:t>
            </a:r>
            <a:endParaRPr lang="en-US" altLang="zh-CN" dirty="0"/>
          </a:p>
          <a:p>
            <a:pPr marL="342900" indent="-342900">
              <a:buAutoNum type="arabicPeriod"/>
            </a:pPr>
            <a:r>
              <a:rPr lang="zh-CN" altLang="en-US" dirty="0"/>
              <a:t>高</a:t>
            </a:r>
            <a:r>
              <a:rPr lang="en-US" altLang="zh-CN" dirty="0"/>
              <a:t>rate</a:t>
            </a:r>
          </a:p>
          <a:p>
            <a:pPr marL="342900" indent="-342900">
              <a:buAutoNum type="arabicPeriod"/>
            </a:pPr>
            <a:r>
              <a:rPr lang="zh-CN" altLang="en-US" dirty="0"/>
              <a:t>低本底 （</a:t>
            </a:r>
            <a:r>
              <a:rPr lang="en-US" altLang="zh-CN" dirty="0"/>
              <a:t>gamma)</a:t>
            </a:r>
          </a:p>
          <a:p>
            <a:pPr marL="342900" indent="-342900">
              <a:buAutoNum type="arabicPeriod"/>
            </a:pPr>
            <a:endParaRPr lang="zh-CN" altLang="en-US" dirty="0"/>
          </a:p>
        </p:txBody>
      </p: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510E128A-76D2-58D2-5AE8-BEAA4385672C}"/>
              </a:ext>
            </a:extLst>
          </p:cNvPr>
          <p:cNvCxnSpPr>
            <a:cxnSpLocks/>
          </p:cNvCxnSpPr>
          <p:nvPr/>
        </p:nvCxnSpPr>
        <p:spPr>
          <a:xfrm flipH="1">
            <a:off x="5046921" y="1875538"/>
            <a:ext cx="1205023" cy="12787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379C163D-AC4B-01B0-9941-101BB14D0220}"/>
              </a:ext>
            </a:extLst>
          </p:cNvPr>
          <p:cNvCxnSpPr>
            <a:cxnSpLocks/>
          </p:cNvCxnSpPr>
          <p:nvPr/>
        </p:nvCxnSpPr>
        <p:spPr>
          <a:xfrm flipH="1">
            <a:off x="5134032" y="1967687"/>
            <a:ext cx="1117912" cy="178722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图片 16">
            <a:extLst>
              <a:ext uri="{FF2B5EF4-FFF2-40B4-BE49-F238E27FC236}">
                <a16:creationId xmlns:a16="http://schemas.microsoft.com/office/drawing/2014/main" id="{56ABDE3B-C69D-902E-28C7-062EB8405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0672" y="3135961"/>
            <a:ext cx="4028796" cy="3150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882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679A5F-9026-940A-7A77-4CF05A5EE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Setup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B5382B9-6D26-4833-D22A-2CA81C485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252" y="1690688"/>
            <a:ext cx="4625469" cy="239989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BF6A9F0E-1020-60B5-403D-47B9862AC49D}"/>
              </a:ext>
            </a:extLst>
          </p:cNvPr>
          <p:cNvSpPr txBox="1"/>
          <p:nvPr/>
        </p:nvSpPr>
        <p:spPr>
          <a:xfrm>
            <a:off x="958703" y="4387414"/>
            <a:ext cx="377810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800" b="0" i="0" u="none" strike="noStrike" baseline="0" dirty="0">
                <a:latin typeface="TeXGyreTermesX-Regular"/>
              </a:rPr>
              <a:t>The gamma energy threshold for photoneutron production in </a:t>
            </a:r>
            <a:r>
              <a:rPr lang="en-US" altLang="zh-CN" sz="1800" b="0" i="0" u="none" strike="noStrike" baseline="30000" dirty="0">
                <a:latin typeface="TeXGyreTermesX-Regular"/>
              </a:rPr>
              <a:t>9</a:t>
            </a:r>
            <a:r>
              <a:rPr lang="en-US" altLang="zh-CN" sz="1800" b="0" i="0" u="none" strike="noStrike" baseline="0" dirty="0">
                <a:latin typeface="TeXGyreTermesX-Regular"/>
              </a:rPr>
              <a:t>Be is</a:t>
            </a:r>
          </a:p>
          <a:p>
            <a:pPr algn="l"/>
            <a:r>
              <a:rPr lang="en-US" altLang="zh-CN" sz="1800" b="0" i="0" u="none" strike="noStrike" baseline="0" dirty="0">
                <a:latin typeface="TeXGyreTermesX-Regular"/>
              </a:rPr>
              <a:t>1666 keV</a:t>
            </a: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208DAABB-B1D7-2D78-590E-5B54A9692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3669" y="956928"/>
            <a:ext cx="5338182" cy="5259574"/>
          </a:xfrm>
          <a:prstGeom prst="rect">
            <a:avLst/>
          </a:prstGeom>
        </p:spPr>
      </p:pic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1740E299-866D-C7EF-2E57-BFDFF1F3D418}"/>
              </a:ext>
            </a:extLst>
          </p:cNvPr>
          <p:cNvCxnSpPr/>
          <p:nvPr/>
        </p:nvCxnSpPr>
        <p:spPr>
          <a:xfrm flipV="1">
            <a:off x="7506586" y="467833"/>
            <a:ext cx="0" cy="87186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>
            <a:extLst>
              <a:ext uri="{FF2B5EF4-FFF2-40B4-BE49-F238E27FC236}">
                <a16:creationId xmlns:a16="http://schemas.microsoft.com/office/drawing/2014/main" id="{808342DF-A59C-D396-5D80-01F305A9D913}"/>
              </a:ext>
            </a:extLst>
          </p:cNvPr>
          <p:cNvSpPr txBox="1"/>
          <p:nvPr/>
        </p:nvSpPr>
        <p:spPr>
          <a:xfrm>
            <a:off x="7587119" y="84324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中子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D84273A-625F-78C9-17FF-8E6252E3D3F9}"/>
              </a:ext>
            </a:extLst>
          </p:cNvPr>
          <p:cNvSpPr txBox="1"/>
          <p:nvPr/>
        </p:nvSpPr>
        <p:spPr>
          <a:xfrm>
            <a:off x="958703" y="5663609"/>
            <a:ext cx="437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One 24keV neutron per 10000 </a:t>
            </a:r>
            <a:r>
              <a:rPr lang="en-US" altLang="zh-CN" baseline="30000" dirty="0"/>
              <a:t>124</a:t>
            </a:r>
            <a:r>
              <a:rPr lang="en-US" altLang="zh-CN" dirty="0"/>
              <a:t>Se decay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4265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5BF3AB-700B-E4DA-B4DA-808FD6775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模拟结果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4802E134-1792-F601-9F42-F9943D585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946" y="1842567"/>
            <a:ext cx="5540672" cy="3701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889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5A00B2-A4B2-4332-5612-497BAFD95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测试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28678A0-0354-44FC-017A-42C0EECC9A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92" y="1998919"/>
            <a:ext cx="5462329" cy="3912783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C5B2152F-6712-605F-6946-7887DB7B1D31}"/>
              </a:ext>
            </a:extLst>
          </p:cNvPr>
          <p:cNvSpPr txBox="1"/>
          <p:nvPr/>
        </p:nvSpPr>
        <p:spPr>
          <a:xfrm>
            <a:off x="738892" y="1767905"/>
            <a:ext cx="57398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sz="1800" b="0" i="0" u="none" strike="noStrike" baseline="0" dirty="0">
                <a:latin typeface="TeXGyreTermesX-Regular"/>
              </a:rPr>
              <a:t>中子测量：</a:t>
            </a:r>
            <a:r>
              <a:rPr lang="en-US" altLang="zh-CN" sz="1800" b="0" i="0" u="none" strike="noStrike" baseline="0" dirty="0">
                <a:latin typeface="TeXGyreTermesX-Regular"/>
              </a:rPr>
              <a:t>hydrogen gas proportional counter (HGPC)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A0E10C7-2CF6-9C24-0ACB-251471EFF1ED}"/>
              </a:ext>
            </a:extLst>
          </p:cNvPr>
          <p:cNvSpPr txBox="1"/>
          <p:nvPr/>
        </p:nvSpPr>
        <p:spPr>
          <a:xfrm>
            <a:off x="1522895" y="5851544"/>
            <a:ext cx="349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用</a:t>
            </a:r>
            <a:r>
              <a:rPr lang="en-US" altLang="zh-CN" dirty="0"/>
              <a:t>pulse shape</a:t>
            </a:r>
            <a:r>
              <a:rPr lang="zh-CN" altLang="en-US" dirty="0"/>
              <a:t>鉴别中子和</a:t>
            </a:r>
            <a:r>
              <a:rPr lang="en-US" altLang="zh-CN" dirty="0"/>
              <a:t>gamma</a:t>
            </a:r>
            <a:endParaRPr lang="zh-CN" altLang="en-US" dirty="0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82723952-E34F-F97E-AE62-BB0F1DC2E5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221" y="2303719"/>
            <a:ext cx="5214456" cy="3607983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E733E572-2BCF-2928-C84D-FEF30879CD1A}"/>
              </a:ext>
            </a:extLst>
          </p:cNvPr>
          <p:cNvSpPr txBox="1"/>
          <p:nvPr/>
        </p:nvSpPr>
        <p:spPr>
          <a:xfrm>
            <a:off x="6769268" y="1814253"/>
            <a:ext cx="40783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Background subtracted neutron energy</a:t>
            </a:r>
          </a:p>
          <a:p>
            <a:r>
              <a:rPr lang="en-US" altLang="zh-CN" dirty="0"/>
              <a:t>   data vs simulation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8484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C68E77-71E4-47D2-EAC7-9E1A0F53C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Neutron tagging </a:t>
            </a:r>
            <a:r>
              <a:rPr lang="zh-CN" altLang="en-US" dirty="0"/>
              <a:t>液闪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F2411BAB-3448-E0FD-88C1-76ACFA1EE742}"/>
              </a:ext>
            </a:extLst>
          </p:cNvPr>
          <p:cNvSpPr/>
          <p:nvPr/>
        </p:nvSpPr>
        <p:spPr>
          <a:xfrm>
            <a:off x="978195" y="2948763"/>
            <a:ext cx="559982" cy="58833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449E5F71-643D-A556-561E-1E3C836EACCA}"/>
              </a:ext>
            </a:extLst>
          </p:cNvPr>
          <p:cNvSpPr/>
          <p:nvPr/>
        </p:nvSpPr>
        <p:spPr>
          <a:xfrm>
            <a:off x="2764465" y="2948763"/>
            <a:ext cx="914400" cy="58833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C66C5FE-E17E-28A4-D061-7D68F92118E0}"/>
              </a:ext>
            </a:extLst>
          </p:cNvPr>
          <p:cNvSpPr/>
          <p:nvPr/>
        </p:nvSpPr>
        <p:spPr>
          <a:xfrm>
            <a:off x="4543647" y="1963479"/>
            <a:ext cx="1183758" cy="66630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箭头连接符 7">
            <a:extLst>
              <a:ext uri="{FF2B5EF4-FFF2-40B4-BE49-F238E27FC236}">
                <a16:creationId xmlns:a16="http://schemas.microsoft.com/office/drawing/2014/main" id="{7EDB3D0F-2D8F-2873-6F73-256BF0EF00D0}"/>
              </a:ext>
            </a:extLst>
          </p:cNvPr>
          <p:cNvCxnSpPr>
            <a:stCxn id="4" idx="6"/>
            <a:endCxn id="5" idx="1"/>
          </p:cNvCxnSpPr>
          <p:nvPr/>
        </p:nvCxnSpPr>
        <p:spPr>
          <a:xfrm>
            <a:off x="1538177" y="3242931"/>
            <a:ext cx="1226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箭头连接符 9">
            <a:extLst>
              <a:ext uri="{FF2B5EF4-FFF2-40B4-BE49-F238E27FC236}">
                <a16:creationId xmlns:a16="http://schemas.microsoft.com/office/drawing/2014/main" id="{0A7253E7-07A1-B20E-584B-4C44CC4CB03F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3678865" y="2296633"/>
            <a:ext cx="864782" cy="9462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8A8F4E8B-E43F-A8CD-6BDF-D4258E641C45}"/>
              </a:ext>
            </a:extLst>
          </p:cNvPr>
          <p:cNvCxnSpPr>
            <a:stCxn id="5" idx="3"/>
          </p:cNvCxnSpPr>
          <p:nvPr/>
        </p:nvCxnSpPr>
        <p:spPr>
          <a:xfrm flipV="1">
            <a:off x="3678865" y="3242930"/>
            <a:ext cx="118375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弧形 12">
            <a:extLst>
              <a:ext uri="{FF2B5EF4-FFF2-40B4-BE49-F238E27FC236}">
                <a16:creationId xmlns:a16="http://schemas.microsoft.com/office/drawing/2014/main" id="{BF4DA6C9-C0B0-7D33-900E-3AEEF922C833}"/>
              </a:ext>
            </a:extLst>
          </p:cNvPr>
          <p:cNvSpPr/>
          <p:nvPr/>
        </p:nvSpPr>
        <p:spPr>
          <a:xfrm>
            <a:off x="3969488" y="2948763"/>
            <a:ext cx="120503" cy="23391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786ECD6-1909-BA53-1EF4-FE15B5E0D158}"/>
              </a:ext>
            </a:extLst>
          </p:cNvPr>
          <p:cNvSpPr txBox="1"/>
          <p:nvPr/>
        </p:nvSpPr>
        <p:spPr>
          <a:xfrm>
            <a:off x="4150457" y="2813343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theta</a:t>
            </a:r>
            <a:endParaRPr lang="zh-CN" altLang="en-US" dirty="0"/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4FA9BC9E-7579-F920-EB5E-1A94968D3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9489" y="1290082"/>
            <a:ext cx="3153405" cy="489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7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261</Words>
  <Application>Microsoft Office PowerPoint</Application>
  <PresentationFormat>宽屏</PresentationFormat>
  <Paragraphs>42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TeXGyreTermesX-Regular</vt:lpstr>
      <vt:lpstr>等线</vt:lpstr>
      <vt:lpstr>等线 Light</vt:lpstr>
      <vt:lpstr>Arial</vt:lpstr>
      <vt:lpstr>Wingdings</vt:lpstr>
      <vt:lpstr>Office 主题​​</vt:lpstr>
      <vt:lpstr>012-文献讨论会 </vt:lpstr>
      <vt:lpstr>研究背景和意义</vt:lpstr>
      <vt:lpstr>几种中子源</vt:lpstr>
      <vt:lpstr>Setup</vt:lpstr>
      <vt:lpstr>模拟结果</vt:lpstr>
      <vt:lpstr>测试</vt:lpstr>
      <vt:lpstr>Neutron tagging 液闪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Xinyi Bian</dc:creator>
  <cp:lastModifiedBy>Hao Chen</cp:lastModifiedBy>
  <cp:revision>2</cp:revision>
  <dcterms:created xsi:type="dcterms:W3CDTF">2024-07-14T13:58:37Z</dcterms:created>
  <dcterms:modified xsi:type="dcterms:W3CDTF">2024-08-28T05:41:35Z</dcterms:modified>
</cp:coreProperties>
</file>